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notesMasterIdLst>
    <p:notesMasterId r:id="rId44"/>
  </p:notesMasterIdLst>
  <p:sldIdLst>
    <p:sldId id="277" r:id="rId2"/>
    <p:sldId id="459" r:id="rId3"/>
    <p:sldId id="307" r:id="rId4"/>
    <p:sldId id="490" r:id="rId5"/>
    <p:sldId id="492" r:id="rId6"/>
    <p:sldId id="436" r:id="rId7"/>
    <p:sldId id="450" r:id="rId8"/>
    <p:sldId id="493" r:id="rId9"/>
    <p:sldId id="461" r:id="rId10"/>
    <p:sldId id="497" r:id="rId11"/>
    <p:sldId id="466" r:id="rId12"/>
    <p:sldId id="464" r:id="rId13"/>
    <p:sldId id="467" r:id="rId14"/>
    <p:sldId id="468" r:id="rId15"/>
    <p:sldId id="469" r:id="rId16"/>
    <p:sldId id="470" r:id="rId17"/>
    <p:sldId id="472" r:id="rId18"/>
    <p:sldId id="507" r:id="rId19"/>
    <p:sldId id="479" r:id="rId20"/>
    <p:sldId id="477" r:id="rId21"/>
    <p:sldId id="473" r:id="rId22"/>
    <p:sldId id="478" r:id="rId23"/>
    <p:sldId id="474" r:id="rId24"/>
    <p:sldId id="475" r:id="rId25"/>
    <p:sldId id="508" r:id="rId26"/>
    <p:sldId id="513" r:id="rId27"/>
    <p:sldId id="512" r:id="rId28"/>
    <p:sldId id="476" r:id="rId29"/>
    <p:sldId id="500" r:id="rId30"/>
    <p:sldId id="515" r:id="rId31"/>
    <p:sldId id="514" r:id="rId32"/>
    <p:sldId id="480" r:id="rId33"/>
    <p:sldId id="481" r:id="rId34"/>
    <p:sldId id="486" r:id="rId35"/>
    <p:sldId id="516" r:id="rId36"/>
    <p:sldId id="496" r:id="rId37"/>
    <p:sldId id="495" r:id="rId38"/>
    <p:sldId id="517" r:id="rId39"/>
    <p:sldId id="502" r:id="rId40"/>
    <p:sldId id="503" r:id="rId41"/>
    <p:sldId id="484" r:id="rId42"/>
    <p:sldId id="452" r:id="rId43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3300"/>
    <a:srgbClr val="005392"/>
    <a:srgbClr val="00FF00"/>
    <a:srgbClr val="0083E6"/>
    <a:srgbClr val="0066CC"/>
    <a:srgbClr val="3BABE3"/>
    <a:srgbClr val="FF0066"/>
    <a:srgbClr val="008000"/>
    <a:srgbClr val="C49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598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84DF6F-F830-4097-AF2C-86CB56356B57}" type="datetimeFigureOut">
              <a:rPr lang="hr-HR"/>
              <a:pPr>
                <a:defRPr/>
              </a:pPr>
              <a:t>5.6.2023.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6A79FB-50FC-4F8B-9048-B293D46AB0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91E663-05BF-4B80-9F9E-FF466F6FC9B9}" type="slidenum">
              <a:rPr lang="hr-HR">
                <a:latin typeface="Arial" charset="0"/>
              </a:rPr>
              <a:pPr/>
              <a:t>2</a:t>
            </a:fld>
            <a:endParaRPr lang="hr-H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A79FB-50FC-4F8B-9048-B293D46AB067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046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EDB4-12AE-45B0-B6DF-062F9A882523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 dirty="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 dirty="0">
                <a:solidFill>
                  <a:srgbClr val="C0E474"/>
                </a:solidFill>
                <a:latin typeface="Arial" charset="0"/>
              </a:rPr>
              <a:t>”</a:t>
            </a:r>
            <a:endParaRPr lang="en-US" dirty="0">
              <a:solidFill>
                <a:srgbClr val="C0E474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EDB4-12AE-45B0-B6DF-062F9A882523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EDB4-12AE-45B0-B6DF-062F9A882523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 dirty="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 dirty="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EDB4-12AE-45B0-B6DF-062F9A882523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EDB4-12AE-45B0-B6DF-062F9A882523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131E-E0D3-416C-BA05-1212EFBFD846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6E4E-699A-4E7A-9EB3-62AA29232E0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slov i dijagram ili organizacijski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za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en-US" noProof="0" dirty="0"/>
              <a:t>Click icon to add </a:t>
            </a:r>
            <a:r>
              <a:rPr lang="en-US" noProof="0" dirty="0" err="1"/>
              <a:t>SmartArt</a:t>
            </a:r>
            <a:r>
              <a:rPr lang="en-US" noProof="0" dirty="0"/>
              <a:t> graphic</a:t>
            </a:r>
            <a:endParaRPr lang="hr-HR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EDB4-12AE-45B0-B6DF-062F9A882523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hr-H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EDB4-12AE-45B0-B6DF-062F9A882523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42CD-30D3-4561-A252-8F85C38B29A3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6AF8-F635-470F-8D56-FC53C1300DCF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04AB-1DB3-4406-84FD-07F21FCDB580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D058-61BD-43BB-A8BB-D527CB9BE13B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F2FE-2405-4FEB-839A-5AB11EB23D84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531A-B632-4C98-907F-4B8DFD8AA959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1E5C-060A-44DA-A316-002F9CF8E4FE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D1FEDB4-12AE-45B0-B6DF-062F9A882523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</p:sldLayoutIdLst>
  <p:transition spd="med">
    <p:fade/>
  </p:transition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files/e-upisi_brosura_Redoviti_kandidati.pdf" TargetMode="External"/><Relationship Id="rId7" Type="http://schemas.openxmlformats.org/officeDocument/2006/relationships/hyperlink" Target="https://srednje.e-upisi.hr/files/e-upisi_brosura_Kandidati_za_upis_u_razredne_odjele_za_sportase_i_umjetnicke_programe.pdf" TargetMode="External"/><Relationship Id="rId2" Type="http://schemas.openxmlformats.org/officeDocument/2006/relationships/hyperlink" Target="https://srednje.e-upisi.hr/files/Redoviti_kandidati_vizu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ednje.e-upisi.hr/files/Kandidati_za_upis_sportskih_razrednih_odjela_vizual.pdf" TargetMode="External"/><Relationship Id="rId5" Type="http://schemas.openxmlformats.org/officeDocument/2006/relationships/hyperlink" Target="https://srednje.e-upisi.hr/files/e-upisi_brosura_Kandidati_s_teskocama_u_razvoju.pdf" TargetMode="External"/><Relationship Id="rId4" Type="http://schemas.openxmlformats.org/officeDocument/2006/relationships/hyperlink" Target="https://srednje.e-upisi.hr/files/Kandidati_s_teskocama_u_razvoju_vizual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upisi.hr/docs/Broj_bodova_potrebnih_za_upi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-usmjeravanje.hzz.hr/predanketa" TargetMode="External"/><Relationship Id="rId2" Type="http://schemas.openxmlformats.org/officeDocument/2006/relationships/hyperlink" Target="https://www.putkarijere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hzz.hr/" TargetMode="External"/><Relationship Id="rId4" Type="http://schemas.openxmlformats.org/officeDocument/2006/relationships/hyperlink" Target="https://cisok.h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jera.skole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hzz.hr/content/publikacije-skole/2019/Kamo_nakon_osnovne_skole-2019-SREDISNJ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mrav.ffzg.hr/zanimanja/" TargetMode="Externa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mzo.gov.hr/" TargetMode="External"/><Relationship Id="rId7" Type="http://schemas.openxmlformats.org/officeDocument/2006/relationships/hyperlink" Target="https://www.upisi.hr/docs/Broj_bodova_potrebnih_za_upis_.pdf" TargetMode="External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rednja.hr/srednja-kalkulator/" TargetMode="External"/><Relationship Id="rId5" Type="http://schemas.openxmlformats.org/officeDocument/2006/relationships/hyperlink" Target="http://www.zagreb.hr/" TargetMode="External"/><Relationship Id="rId4" Type="http://schemas.openxmlformats.org/officeDocument/2006/relationships/hyperlink" Target="http://www.srednja.hr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pisi.hr/print.php?id=1354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/>
        </p:nvSpPr>
        <p:spPr>
          <a:xfrm>
            <a:off x="-1331913" y="0"/>
            <a:ext cx="10656888" cy="981075"/>
          </a:xfrm>
          <a:prstGeom prst="mathMinus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C4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36096" y="5805264"/>
            <a:ext cx="23764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 dirty="0">
                <a:solidFill>
                  <a:srgbClr val="005392"/>
                </a:solidFill>
                <a:latin typeface="+mj-lt"/>
              </a:rPr>
              <a:t>OŠ Jelkovec</a:t>
            </a:r>
          </a:p>
          <a:p>
            <a:pPr>
              <a:spcBef>
                <a:spcPct val="50000"/>
              </a:spcBef>
            </a:pPr>
            <a:r>
              <a:rPr lang="hr-HR" b="1" dirty="0" smtClean="0">
                <a:solidFill>
                  <a:srgbClr val="005392"/>
                </a:solidFill>
                <a:latin typeface="+mj-lt"/>
              </a:rPr>
              <a:t>šk.god.2022./2023.</a:t>
            </a:r>
            <a:endParaRPr lang="hr-HR" b="1" dirty="0">
              <a:solidFill>
                <a:srgbClr val="005392"/>
              </a:solidFill>
              <a:latin typeface="+mj-lt"/>
            </a:endParaRPr>
          </a:p>
        </p:txBody>
      </p:sp>
      <p:pic>
        <p:nvPicPr>
          <p:cNvPr id="52226" name="Picture 2" descr="Poster Bulletin board School, Tag computer panel cartoon poster promotional  material, cartoon Character, label, computer png | PNG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6984776" cy="4887152"/>
          </a:xfrm>
          <a:prstGeom prst="rect">
            <a:avLst/>
          </a:prstGeom>
          <a:noFill/>
        </p:spPr>
      </p:pic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3608" y="3429000"/>
            <a:ext cx="6408712" cy="12961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000" dirty="0">
                <a:solidFill>
                  <a:schemeClr val="folHlink"/>
                </a:solidFill>
              </a:rPr>
              <a:t/>
            </a:r>
            <a:br>
              <a:rPr lang="hr-HR" sz="2000" dirty="0">
                <a:solidFill>
                  <a:schemeClr val="folHlink"/>
                </a:solidFill>
              </a:rPr>
            </a:br>
            <a:r>
              <a:rPr lang="en-US" sz="4400" dirty="0" err="1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</a:t>
            </a:r>
            <a:r>
              <a:rPr lang="en-US" sz="4400" dirty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učenika</a:t>
            </a:r>
            <a:r>
              <a:rPr lang="en-US" sz="4400" dirty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4400" dirty="0" err="1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srednje</a:t>
            </a:r>
            <a:r>
              <a:rPr lang="en-US" sz="4400" dirty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</a:t>
            </a:r>
            <a:r>
              <a:rPr lang="en-US" sz="1100" dirty="0">
                <a:solidFill>
                  <a:srgbClr val="62A9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100" dirty="0">
                <a:solidFill>
                  <a:srgbClr val="62A9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i="1" dirty="0">
              <a:solidFill>
                <a:srgbClr val="62A93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8" name="AutoShape 4" descr="Osnovna škola Franka Lisice Polača - Idemo u srednj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3" descr="http://terraelan.com/wordpress/wordpress-content/uploads/2011/09/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35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09675" y="1136650"/>
            <a:ext cx="5819775" cy="16081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r-HR" sz="2000" dirty="0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hr-HR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Opći uspjeh u sva četiri viša razreda osnovne škole </a:t>
            </a:r>
          </a:p>
          <a:p>
            <a:pPr>
              <a:defRPr/>
            </a:pP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izračunati na dvije decimale.</a:t>
            </a:r>
            <a:endParaRPr lang="hr-HR" sz="20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hr-HR" sz="8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hr-HR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5.raz.)</a:t>
            </a: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+ (</a:t>
            </a:r>
            <a:r>
              <a:rPr lang="hr-HR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6.raz</a:t>
            </a: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.) + (</a:t>
            </a:r>
            <a:r>
              <a:rPr lang="hr-HR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7.raz</a:t>
            </a: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.) + (</a:t>
            </a:r>
            <a:r>
              <a:rPr lang="hr-HR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8.raz</a:t>
            </a: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.)</a:t>
            </a:r>
            <a:endParaRPr lang="sr-Latn-C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226300" y="3067050"/>
            <a:ext cx="1731963" cy="16065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r-HR" sz="22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hr-HR" sz="22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MAX</a:t>
            </a:r>
          </a:p>
          <a:p>
            <a:pPr algn="ctr">
              <a:defRPr/>
            </a:pPr>
            <a:r>
              <a:rPr lang="hr-HR" sz="22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30 bodova</a:t>
            </a:r>
          </a:p>
          <a:p>
            <a:pPr>
              <a:defRPr/>
            </a:pPr>
            <a:endParaRPr lang="sr-Latn-C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09675" y="3087688"/>
            <a:ext cx="5819775" cy="16097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r-HR" sz="2000" dirty="0">
              <a:latin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Zaključna ocjena iz tri predmeta  </a:t>
            </a:r>
          </a:p>
          <a:p>
            <a:pPr algn="just">
              <a:defRPr/>
            </a:pPr>
            <a:r>
              <a:rPr lang="hr-HR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hrvatskog, matematike i prvog stranog jezika  </a:t>
            </a: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dobivena u 7. i 8. razredu. </a:t>
            </a:r>
          </a:p>
          <a:p>
            <a:pPr>
              <a:defRPr/>
            </a:pPr>
            <a:endParaRPr lang="sr-Latn-C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09675" y="5053013"/>
            <a:ext cx="5819775" cy="15827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r-HR" sz="800" dirty="0">
              <a:latin typeface="Times New Roman" pitchFamily="18" charset="0"/>
              <a:cs typeface="Arial" pitchFamily="34" charset="0"/>
            </a:endParaRPr>
          </a:p>
          <a:p>
            <a:pPr algn="just">
              <a:spcAft>
                <a:spcPts val="1000"/>
              </a:spcAft>
              <a:defRPr/>
            </a:pPr>
            <a:r>
              <a:rPr lang="hr-HR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Za gimnazijske i četverogodišnje programe</a:t>
            </a:r>
            <a:r>
              <a:rPr lang="hr-HR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ovisno o obrazovnom programu, računat će se</a:t>
            </a:r>
            <a:r>
              <a:rPr lang="hr-HR" sz="2000" dirty="0">
                <a:latin typeface="Calibri" pitchFamily="34" charset="0"/>
                <a:cs typeface="Arial" pitchFamily="34" charset="0"/>
              </a:rPr>
              <a:t> </a:t>
            </a:r>
            <a:r>
              <a:rPr lang="hr-HR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zaključna ocjena iz još 3 predmeta u 7. i 8. razredu.</a:t>
            </a:r>
          </a:p>
          <a:p>
            <a:pPr>
              <a:defRPr/>
            </a:pPr>
            <a:endParaRPr lang="sr-Latn-C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226300" y="5057775"/>
            <a:ext cx="1731963" cy="15827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r-HR" sz="22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hr-HR" sz="22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MAX</a:t>
            </a:r>
          </a:p>
          <a:p>
            <a:pPr algn="ctr">
              <a:defRPr/>
            </a:pPr>
            <a:r>
              <a:rPr lang="hr-HR" sz="22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30 bodova</a:t>
            </a:r>
          </a:p>
          <a:p>
            <a:pPr>
              <a:defRPr/>
            </a:pPr>
            <a:endParaRPr lang="sr-Latn-C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226300" y="1136650"/>
            <a:ext cx="1731963" cy="16081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hr-HR" sz="11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hr-HR" sz="22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MAX</a:t>
            </a:r>
          </a:p>
          <a:p>
            <a:pPr algn="ctr">
              <a:defRPr/>
            </a:pPr>
            <a:r>
              <a:rPr lang="hr-HR" sz="22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20 bodova</a:t>
            </a:r>
            <a:endParaRPr lang="sr-Latn-C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8275" y="1136650"/>
            <a:ext cx="860425" cy="16081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hr-HR" sz="16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hr-HR" sz="3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</a:t>
            </a:r>
            <a:endParaRPr lang="sr-Latn-C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68275" y="3067050"/>
            <a:ext cx="860425" cy="16081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hr-HR" sz="16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hr-HR" sz="3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</a:t>
            </a:r>
            <a:endParaRPr lang="sr-Latn-C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68275" y="5057775"/>
            <a:ext cx="860425" cy="15684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hr-HR" sz="16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hr-HR" sz="3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</a:t>
            </a:r>
            <a:endParaRPr lang="sr-Latn-C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Naslov 1"/>
          <p:cNvSpPr>
            <a:spLocks noGrp="1"/>
          </p:cNvSpPr>
          <p:nvPr>
            <p:ph type="title" idx="4294967295"/>
          </p:nvPr>
        </p:nvSpPr>
        <p:spPr>
          <a:xfrm>
            <a:off x="1435100" y="0"/>
            <a:ext cx="77089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solidFill>
                  <a:srgbClr val="00B050"/>
                </a:solidFill>
              </a:rPr>
              <a:t>NAČINI BODOVANJA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32848" cy="103942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1800" b="1" dirty="0">
                <a:solidFill>
                  <a:srgbClr val="005392"/>
                </a:solidFill>
              </a:rPr>
              <a:t>ZAJEDNIČKI ELEMENT </a:t>
            </a:r>
            <a:r>
              <a:rPr lang="hr-HR" sz="1800" dirty="0">
                <a:solidFill>
                  <a:srgbClr val="C00000"/>
                </a:solidFill>
              </a:rPr>
              <a:t/>
            </a:r>
            <a:br>
              <a:rPr lang="hr-HR" sz="1800" dirty="0">
                <a:solidFill>
                  <a:srgbClr val="C00000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sz="3100" dirty="0">
                <a:solidFill>
                  <a:srgbClr val="0066CC"/>
                </a:solidFill>
              </a:rPr>
              <a:t>Primjer: zajednički element </a:t>
            </a:r>
            <a:r>
              <a:rPr lang="hr-HR" sz="3100" dirty="0"/>
              <a:t>- </a:t>
            </a:r>
            <a:r>
              <a:rPr lang="hr-HR" sz="2700" b="1" dirty="0">
                <a:solidFill>
                  <a:srgbClr val="C00000"/>
                </a:solidFill>
              </a:rPr>
              <a:t>strukovne škole </a:t>
            </a:r>
            <a:br>
              <a:rPr lang="hr-HR" sz="2700" b="1" dirty="0">
                <a:solidFill>
                  <a:srgbClr val="C00000"/>
                </a:solidFill>
              </a:rPr>
            </a:br>
            <a:r>
              <a:rPr lang="hr-HR" sz="2700" dirty="0">
                <a:solidFill>
                  <a:srgbClr val="C00000"/>
                </a:solidFill>
              </a:rPr>
              <a:t>i</a:t>
            </a:r>
            <a:r>
              <a:rPr lang="hr-HR" sz="2700" dirty="0"/>
              <a:t> </a:t>
            </a:r>
            <a:r>
              <a:rPr lang="hr-HR" sz="2700" b="1" dirty="0">
                <a:solidFill>
                  <a:srgbClr val="C00000"/>
                </a:solidFill>
              </a:rPr>
              <a:t>obrazovanje za vezane obrte </a:t>
            </a:r>
            <a:r>
              <a:rPr lang="hr-HR" sz="2700" dirty="0">
                <a:solidFill>
                  <a:schemeClr val="tx1"/>
                </a:solidFill>
              </a:rPr>
              <a:t>(trajanje 3 godine)</a:t>
            </a:r>
            <a:r>
              <a:rPr lang="hr-HR" sz="3100" dirty="0"/>
              <a:t/>
            </a:r>
            <a:br>
              <a:rPr lang="hr-HR" sz="3100" dirty="0"/>
            </a:br>
            <a:r>
              <a:rPr lang="hr-HR" sz="3100" dirty="0"/>
              <a:t/>
            </a:r>
            <a:br>
              <a:rPr lang="hr-HR" sz="3100" dirty="0"/>
            </a:br>
            <a:r>
              <a:rPr lang="hr-HR" sz="3100" dirty="0">
                <a:solidFill>
                  <a:schemeClr val="tx1"/>
                </a:solidFill>
              </a:rPr>
              <a:t>Moguće je steći najviše </a:t>
            </a:r>
            <a:r>
              <a:rPr lang="hr-HR" sz="3100" b="1" dirty="0">
                <a:solidFill>
                  <a:srgbClr val="C00000"/>
                </a:solidFill>
              </a:rPr>
              <a:t>50</a:t>
            </a:r>
            <a:r>
              <a:rPr lang="hr-HR" sz="3100" dirty="0">
                <a:solidFill>
                  <a:schemeClr val="tx1"/>
                </a:solidFill>
              </a:rPr>
              <a:t> bodova.</a:t>
            </a:r>
          </a:p>
        </p:txBody>
      </p:sp>
      <p:pic>
        <p:nvPicPr>
          <p:cNvPr id="34818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8636000" cy="2822899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60358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1800" b="1" dirty="0">
                <a:solidFill>
                  <a:srgbClr val="005392"/>
                </a:solidFill>
              </a:rPr>
              <a:t>ZAJEDNIČKI </a:t>
            </a:r>
            <a:r>
              <a:rPr lang="hr-HR" sz="1800" b="1" dirty="0" smtClean="0">
                <a:solidFill>
                  <a:srgbClr val="005392"/>
                </a:solidFill>
              </a:rPr>
              <a:t>ELEMENT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2400" dirty="0">
                <a:solidFill>
                  <a:srgbClr val="0066CC"/>
                </a:solidFill>
              </a:rPr>
              <a:t>Primjer: zajednički element </a:t>
            </a:r>
            <a:r>
              <a:rPr lang="hr-HR" sz="2400" dirty="0">
                <a:solidFill>
                  <a:schemeClr val="tx1"/>
                </a:solidFill>
              </a:rPr>
              <a:t>- </a:t>
            </a:r>
            <a:r>
              <a:rPr lang="hr-HR" sz="2200" b="1" dirty="0">
                <a:solidFill>
                  <a:srgbClr val="C00000"/>
                </a:solidFill>
              </a:rPr>
              <a:t>gimnazije</a:t>
            </a:r>
            <a:r>
              <a:rPr lang="hr-HR" sz="2200" dirty="0">
                <a:solidFill>
                  <a:schemeClr val="tx1"/>
                </a:solidFill>
              </a:rPr>
              <a:t> i </a:t>
            </a:r>
            <a:r>
              <a:rPr lang="hr-HR" sz="2200" b="1" dirty="0">
                <a:solidFill>
                  <a:srgbClr val="C00000"/>
                </a:solidFill>
              </a:rPr>
              <a:t>strukovne škole </a:t>
            </a:r>
            <a:r>
              <a:rPr lang="hr-HR" sz="2200" dirty="0">
                <a:solidFill>
                  <a:schemeClr val="tx1"/>
                </a:solidFill>
              </a:rPr>
              <a:t>(trajanje 4 godine)</a:t>
            </a:r>
            <a:br>
              <a:rPr lang="hr-HR" sz="2200" dirty="0">
                <a:solidFill>
                  <a:schemeClr val="tx1"/>
                </a:solidFill>
              </a:rPr>
            </a:br>
            <a:r>
              <a:rPr lang="hr-HR" sz="1600" dirty="0">
                <a:solidFill>
                  <a:schemeClr val="tx1"/>
                </a:solidFill>
              </a:rPr>
              <a:t/>
            </a:r>
            <a:br>
              <a:rPr lang="hr-HR" sz="1600" dirty="0">
                <a:solidFill>
                  <a:schemeClr val="tx1"/>
                </a:solidFill>
              </a:rPr>
            </a:br>
            <a:r>
              <a:rPr lang="hr-HR" sz="1600" b="1" dirty="0">
                <a:solidFill>
                  <a:srgbClr val="C00000"/>
                </a:solidFill>
              </a:rPr>
              <a:t>Novi element </a:t>
            </a:r>
            <a:r>
              <a:rPr lang="hr-H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hr-HR" sz="1600" b="1" dirty="0">
                <a:solidFill>
                  <a:srgbClr val="00B050"/>
                </a:solidFill>
              </a:rPr>
              <a:t>tri </a:t>
            </a:r>
            <a:r>
              <a:rPr lang="hr-HR" sz="1600" b="1" u="sng" dirty="0">
                <a:solidFill>
                  <a:srgbClr val="00B050"/>
                </a:solidFill>
              </a:rPr>
              <a:t>nastavna predmeta</a:t>
            </a:r>
            <a:r>
              <a:rPr lang="hr-HR" sz="1600" b="1" dirty="0">
                <a:solidFill>
                  <a:schemeClr val="tx1"/>
                </a:solidFill>
              </a:rPr>
              <a:t/>
            </a:r>
            <a:br>
              <a:rPr lang="hr-HR" sz="1600" b="1" dirty="0">
                <a:solidFill>
                  <a:schemeClr val="tx1"/>
                </a:solidFill>
              </a:rPr>
            </a:br>
            <a:r>
              <a:rPr lang="hr-HR" sz="1600" b="1" dirty="0">
                <a:solidFill>
                  <a:schemeClr val="tx1"/>
                </a:solidFill>
              </a:rPr>
              <a:t> - </a:t>
            </a:r>
            <a:r>
              <a:rPr lang="hr-HR" sz="1600" b="1" cap="none" dirty="0">
                <a:solidFill>
                  <a:srgbClr val="00B050"/>
                </a:solidFill>
              </a:rPr>
              <a:t>dva</a:t>
            </a:r>
            <a:r>
              <a:rPr lang="hr-HR" sz="1600" cap="none" dirty="0">
                <a:solidFill>
                  <a:srgbClr val="005392"/>
                </a:solidFill>
              </a:rPr>
              <a:t> </a:t>
            </a:r>
            <a:r>
              <a:rPr lang="hr-HR" sz="1600" b="1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propisana </a:t>
            </a:r>
            <a:r>
              <a:rPr lang="hr-HR" sz="1600" b="1" i="1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popisom predmeta posebno važnih za upis (dio pravilnika o elementima i kriterijima za izbor kandidata za upis u 1. razred srednje škole)</a:t>
            </a:r>
            <a:r>
              <a:rPr lang="hr-HR" sz="1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1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1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hr-HR" sz="1600" b="1" cap="none" dirty="0">
                <a:solidFill>
                  <a:srgbClr val="00B050"/>
                </a:solidFill>
              </a:rPr>
              <a:t>jedan</a:t>
            </a:r>
            <a:r>
              <a:rPr lang="hr-HR" sz="1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samostalno </a:t>
            </a:r>
            <a:r>
              <a:rPr lang="hr-HR" sz="1600" b="1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određuje srednja škola</a:t>
            </a:r>
            <a:br>
              <a:rPr lang="hr-HR" sz="1600" b="1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Moguće je steći najviše </a:t>
            </a:r>
            <a:r>
              <a:rPr lang="hr-HR" sz="1600" b="1" dirty="0">
                <a:solidFill>
                  <a:srgbClr val="C00000"/>
                </a:solidFill>
              </a:rPr>
              <a:t>80</a:t>
            </a:r>
            <a:r>
              <a:rPr lang="hr-H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bodova</a:t>
            </a: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9552" y="2636912"/>
          <a:ext cx="7560965" cy="402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5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81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7797">
                <a:tc>
                  <a:txBody>
                    <a:bodyPr/>
                    <a:lstStyle/>
                    <a:p>
                      <a:r>
                        <a:rPr lang="hr-HR" sz="1600" dirty="0"/>
                        <a:t>Elementi vrednovanja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5.razred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6.razred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7.razred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8.razred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solidFill>
                            <a:schemeClr val="bg1"/>
                          </a:solidFill>
                        </a:rPr>
                        <a:t>UKUPNO</a:t>
                      </a:r>
                    </a:p>
                  </a:txBody>
                  <a:tcPr marL="68572" marR="68572"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97">
                <a:tc>
                  <a:txBody>
                    <a:bodyPr/>
                    <a:lstStyle/>
                    <a:p>
                      <a:r>
                        <a:rPr lang="hr-HR" sz="1600" dirty="0"/>
                        <a:t>Prosjek</a:t>
                      </a:r>
                      <a:r>
                        <a:rPr lang="hr-HR" sz="1600" baseline="0" dirty="0"/>
                        <a:t> </a:t>
                      </a:r>
                      <a:r>
                        <a:rPr lang="hr-HR" sz="1600" dirty="0"/>
                        <a:t>ocjena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5,00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5,00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5,00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5,00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20,00</a:t>
                      </a:r>
                    </a:p>
                  </a:txBody>
                  <a:tcPr marL="68572" marR="68572"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97">
                <a:tc>
                  <a:txBody>
                    <a:bodyPr/>
                    <a:lstStyle/>
                    <a:p>
                      <a:r>
                        <a:rPr lang="hr-HR" sz="1600" dirty="0"/>
                        <a:t>Hrvatski	jezik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68572" marR="68572"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797">
                <a:tc>
                  <a:txBody>
                    <a:bodyPr/>
                    <a:lstStyle/>
                    <a:p>
                      <a:r>
                        <a:rPr lang="hr-HR" sz="1600" dirty="0"/>
                        <a:t>Matematika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68572" marR="68572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797">
                <a:tc>
                  <a:txBody>
                    <a:bodyPr/>
                    <a:lstStyle/>
                    <a:p>
                      <a:r>
                        <a:rPr lang="hr-HR" sz="1600" dirty="0"/>
                        <a:t>Prvi</a:t>
                      </a:r>
                      <a:r>
                        <a:rPr lang="hr-HR" sz="1600" baseline="0" dirty="0"/>
                        <a:t> </a:t>
                      </a:r>
                      <a:r>
                        <a:rPr lang="hr-HR" sz="1600" dirty="0"/>
                        <a:t>strani jezik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68572" marR="68572" marT="45724" marB="4572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r>
                        <a:rPr lang="hr-HR" sz="1600" b="1" dirty="0">
                          <a:solidFill>
                            <a:srgbClr val="C00000"/>
                          </a:solidFill>
                        </a:rPr>
                        <a:t>Predmet značajan</a:t>
                      </a:r>
                      <a:r>
                        <a:rPr lang="hr-HR" sz="1600" b="1" baseline="0" dirty="0">
                          <a:solidFill>
                            <a:srgbClr val="C00000"/>
                          </a:solidFill>
                        </a:rPr>
                        <a:t> za upis (propisan)</a:t>
                      </a:r>
                      <a:endParaRPr lang="hr-HR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marL="68572" marR="68572" marT="45724" marB="4572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C00000"/>
                          </a:solidFill>
                        </a:rPr>
                        <a:t>Predmet značajan za upis (propisan)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marL="68572" marR="68572" marT="45724" marB="4572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C00000"/>
                          </a:solidFill>
                        </a:rPr>
                        <a:t>Predmet značajan za upis (određuje škola)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marL="68572" marR="68572" marT="45724" marB="4572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051">
                <a:tc>
                  <a:txBody>
                    <a:bodyPr/>
                    <a:lstStyle/>
                    <a:p>
                      <a:r>
                        <a:rPr lang="hr-HR" sz="1800" b="1" dirty="0"/>
                        <a:t>Ukupno</a:t>
                      </a:r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hr-HR" sz="1800"/>
                    </a:p>
                  </a:txBody>
                  <a:tcPr marL="68572" marR="6857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80</a:t>
                      </a:r>
                    </a:p>
                  </a:txBody>
                  <a:tcPr marL="68572" marR="68572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6972300" cy="1281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764704"/>
            <a:ext cx="7272039" cy="561704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2800" b="1" u="sng" dirty="0" smtClean="0">
                <a:solidFill>
                  <a:srgbClr val="FF0000"/>
                </a:solidFill>
              </a:rPr>
              <a:t>DODATNI </a:t>
            </a:r>
            <a:r>
              <a:rPr lang="hr-HR" sz="2800" b="1" u="sng" dirty="0">
                <a:solidFill>
                  <a:srgbClr val="FF0000"/>
                </a:solidFill>
              </a:rPr>
              <a:t>ELEMENT vrednovanja čine</a:t>
            </a:r>
            <a:r>
              <a:rPr lang="hr-HR" sz="2800" b="1" u="sng" dirty="0" smtClean="0">
                <a:solidFill>
                  <a:srgbClr val="FF000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hr-HR" sz="2800" b="1" u="sng" dirty="0">
              <a:solidFill>
                <a:srgbClr val="0066CC"/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b="1" dirty="0">
                <a:solidFill>
                  <a:srgbClr val="C00000"/>
                </a:solidFill>
              </a:rPr>
              <a:t> </a:t>
            </a:r>
            <a:r>
              <a:rPr lang="it-IT" sz="2000" b="1" u="sng" dirty="0">
                <a:solidFill>
                  <a:srgbClr val="FF0000"/>
                </a:solidFill>
              </a:rPr>
              <a:t>Sposobnosti</a:t>
            </a:r>
            <a:r>
              <a:rPr lang="hr-HR" sz="2000" dirty="0">
                <a:solidFill>
                  <a:srgbClr val="FF0000"/>
                </a:solidFill>
              </a:rPr>
              <a:t>, </a:t>
            </a:r>
            <a:r>
              <a:rPr lang="it-IT" sz="2000" b="1" u="sng" dirty="0">
                <a:solidFill>
                  <a:srgbClr val="FF0000"/>
                </a:solidFill>
              </a:rPr>
              <a:t>darovitosti</a:t>
            </a:r>
            <a:r>
              <a:rPr lang="hr-HR" sz="2000" b="1" u="sng" dirty="0">
                <a:solidFill>
                  <a:srgbClr val="FF0000"/>
                </a:solidFill>
              </a:rPr>
              <a:t> i znanja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učenika </a:t>
            </a:r>
            <a:endParaRPr lang="hr-HR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20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it-IT" sz="2000" dirty="0">
                <a:solidFill>
                  <a:schemeClr val="tx1"/>
                </a:solidFill>
              </a:rPr>
              <a:t>dokazuju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se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i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vrednuju:</a:t>
            </a:r>
            <a:endParaRPr lang="hr-HR" sz="2000" dirty="0">
              <a:solidFill>
                <a:schemeClr val="tx1"/>
              </a:solidFill>
            </a:endParaRPr>
          </a:p>
          <a:p>
            <a:pPr marL="457200" lvl="1" indent="0" fontAlgn="auto">
              <a:spcAft>
                <a:spcPts val="0"/>
              </a:spcAft>
              <a:buClr>
                <a:srgbClr val="0066CC"/>
              </a:buClr>
              <a:buFont typeface="Wingdings 3" pitchFamily="18" charset="2"/>
              <a:buNone/>
              <a:defRPr/>
            </a:pPr>
            <a:r>
              <a:rPr lang="it-IT" sz="2000" dirty="0">
                <a:solidFill>
                  <a:schemeClr val="tx1"/>
                </a:solidFill>
              </a:rPr>
              <a:t>	</a:t>
            </a:r>
            <a:endParaRPr lang="hr-HR" dirty="0">
              <a:solidFill>
                <a:schemeClr val="tx1"/>
              </a:solidFill>
            </a:endParaRPr>
          </a:p>
          <a:p>
            <a:pPr lvl="2" fontAlgn="auto">
              <a:spcAft>
                <a:spcPts val="0"/>
              </a:spcAft>
              <a:buClr>
                <a:srgbClr val="0066CC"/>
              </a:buClr>
              <a:buFont typeface="Wingdings 3" charset="2"/>
              <a:buChar char=""/>
              <a:defRPr/>
            </a:pP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provjerom </a:t>
            </a:r>
            <a:r>
              <a:rPr lang="hr-HR" sz="1800" dirty="0">
                <a:solidFill>
                  <a:srgbClr val="C00000"/>
                </a:solidFill>
              </a:rPr>
              <a:t>posebnih</a:t>
            </a: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800" dirty="0">
                <a:solidFill>
                  <a:srgbClr val="C00000"/>
                </a:solidFill>
              </a:rPr>
              <a:t>znanja, vještina, sposobnosti i darovitosti</a:t>
            </a:r>
            <a:endParaRPr lang="hr-H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fontAlgn="auto">
              <a:spcAft>
                <a:spcPts val="0"/>
              </a:spcAft>
              <a:buClr>
                <a:srgbClr val="0066CC"/>
              </a:buClr>
              <a:buFont typeface="Wingdings 3" charset="2"/>
              <a:buChar char=""/>
              <a:defRPr/>
            </a:pPr>
            <a:r>
              <a:rPr lang="hr-HR" sz="1800" dirty="0">
                <a:solidFill>
                  <a:schemeClr val="tx1"/>
                </a:solidFill>
              </a:rPr>
              <a:t>rezultatima na</a:t>
            </a:r>
            <a:r>
              <a:rPr lang="hr-HR" sz="1800" dirty="0">
                <a:solidFill>
                  <a:srgbClr val="C00000"/>
                </a:solidFill>
              </a:rPr>
              <a:t> natjecanjima u znanju,</a:t>
            </a:r>
          </a:p>
          <a:p>
            <a:pPr lvl="2" fontAlgn="auto">
              <a:spcAft>
                <a:spcPts val="0"/>
              </a:spcAft>
              <a:buClr>
                <a:srgbClr val="0066CC"/>
              </a:buClr>
              <a:buFont typeface="Wingdings 3" charset="2"/>
              <a:buChar char=""/>
              <a:defRPr/>
            </a:pPr>
            <a:r>
              <a:rPr lang="hr-HR" sz="1800" dirty="0">
                <a:solidFill>
                  <a:schemeClr val="tx1"/>
                </a:solidFill>
              </a:rPr>
              <a:t>rezultatima na </a:t>
            </a:r>
            <a:r>
              <a:rPr lang="hr-HR" sz="1800" dirty="0">
                <a:solidFill>
                  <a:srgbClr val="C00000"/>
                </a:solidFill>
              </a:rPr>
              <a:t>natjecanjima u organizaciji školskih sportskih društava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11560" y="179274"/>
            <a:ext cx="8064895" cy="863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3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 u programe likovne </a:t>
            </a:r>
            <a:br>
              <a:rPr lang="hr-HR" sz="3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umjetnosti i dizajna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40768"/>
            <a:ext cx="6985024" cy="5472609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900" dirty="0">
                <a:solidFill>
                  <a:schemeClr val="tx1"/>
                </a:solidFill>
              </a:rPr>
              <a:t>provjerava se </a:t>
            </a:r>
            <a:r>
              <a:rPr lang="hr-HR" sz="2900" b="1" dirty="0">
                <a:solidFill>
                  <a:srgbClr val="C00000"/>
                </a:solidFill>
              </a:rPr>
              <a:t>darovitost</a:t>
            </a:r>
            <a:r>
              <a:rPr lang="hr-HR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900" b="1" dirty="0">
                <a:solidFill>
                  <a:srgbClr val="C00000"/>
                </a:solidFill>
              </a:rPr>
              <a:t>za likovno izražavanje jednom od likovnih tehnika</a:t>
            </a:r>
            <a:r>
              <a:rPr lang="hr-HR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r-HR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900" dirty="0">
                <a:solidFill>
                  <a:schemeClr val="tx1"/>
                </a:solidFill>
              </a:rPr>
              <a:t>moguće je ostvariti </a:t>
            </a:r>
            <a:r>
              <a:rPr lang="hr-HR" sz="2900" b="1" dirty="0">
                <a:solidFill>
                  <a:srgbClr val="C00000"/>
                </a:solidFill>
              </a:rPr>
              <a:t>najviše 120 </a:t>
            </a:r>
            <a:r>
              <a:rPr lang="hr-HR" sz="2900" dirty="0">
                <a:solidFill>
                  <a:schemeClr val="tx1"/>
                </a:solidFill>
              </a:rPr>
              <a:t>bodova, a </a:t>
            </a:r>
            <a:r>
              <a:rPr lang="hr-HR" sz="2900" b="1" dirty="0">
                <a:solidFill>
                  <a:srgbClr val="C00000"/>
                </a:solidFill>
              </a:rPr>
              <a:t>minimalni bodovni prag </a:t>
            </a:r>
            <a:r>
              <a:rPr lang="hr-HR" sz="2900" dirty="0">
                <a:solidFill>
                  <a:schemeClr val="tx1"/>
                </a:solidFill>
              </a:rPr>
              <a:t>na provjeri je </a:t>
            </a:r>
            <a:r>
              <a:rPr lang="hr-HR" sz="2900" b="1" dirty="0">
                <a:solidFill>
                  <a:srgbClr val="C00000"/>
                </a:solidFill>
              </a:rPr>
              <a:t>70</a:t>
            </a:r>
            <a:r>
              <a:rPr lang="hr-HR" sz="2900" dirty="0">
                <a:solidFill>
                  <a:schemeClr val="tx1"/>
                </a:solidFill>
              </a:rPr>
              <a:t> bodova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hr-HR" sz="2900" dirty="0"/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900" dirty="0">
                <a:solidFill>
                  <a:srgbClr val="C00000"/>
                </a:solidFill>
              </a:rPr>
              <a:t>Konačna ljestvica poretka </a:t>
            </a:r>
            <a:r>
              <a:rPr lang="hr-HR" sz="2900" dirty="0">
                <a:sym typeface="Wingdings" panose="05000000000000000000" pitchFamily="2" charset="2"/>
              </a:rPr>
              <a:t></a:t>
            </a:r>
            <a:r>
              <a:rPr lang="hr-HR" sz="2900" b="1" dirty="0">
                <a:solidFill>
                  <a:schemeClr val="tx1"/>
                </a:solidFill>
              </a:rPr>
              <a:t>bodovi dobiveni provjerom darovitosti + zajednički i dodatni element vrednovanja</a:t>
            </a:r>
            <a:endParaRPr lang="hr-HR" sz="1900" b="1" dirty="0">
              <a:solidFill>
                <a:schemeClr val="tx1"/>
              </a:solidFill>
            </a:endParaRPr>
          </a:p>
        </p:txBody>
      </p:sp>
      <p:sp>
        <p:nvSpPr>
          <p:cNvPr id="82948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3173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1600" b="1" dirty="0">
                <a:solidFill>
                  <a:srgbClr val="FF0000"/>
                </a:solidFill>
                <a:latin typeface="+mj-lt"/>
              </a:rPr>
              <a:t>DODATNI ELEMENT</a:t>
            </a:r>
          </a:p>
        </p:txBody>
      </p:sp>
      <p:sp>
        <p:nvSpPr>
          <p:cNvPr id="37892" name="AutoShape 2" descr="Image result for colou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hr-HR"/>
          </a:p>
        </p:txBody>
      </p:sp>
      <p:pic>
        <p:nvPicPr>
          <p:cNvPr id="5124" name="Picture 4" descr="Image result for colour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862" y="1772816"/>
            <a:ext cx="182985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5976938" cy="14541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 u programe</a:t>
            </a:r>
            <a:r>
              <a:rPr lang="hr-HR" sz="3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3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glazbene umjetnosti </a:t>
            </a:r>
            <a:endParaRPr lang="hr-HR" sz="32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44674"/>
            <a:ext cx="8208963" cy="50133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600" dirty="0">
                <a:solidFill>
                  <a:schemeClr val="tx1"/>
                </a:solidFill>
              </a:rPr>
              <a:t>Nakon završene osnovne glazbene škole ili drugog(II.) pripremnog razreda srednje glazbene škole </a:t>
            </a:r>
            <a:r>
              <a:rPr lang="hr-HR" sz="2600" b="1" dirty="0">
                <a:solidFill>
                  <a:schemeClr val="tx1"/>
                </a:solidFill>
              </a:rPr>
              <a:t>za upis u I. razred četverogodišnjega srednjega glazbenog programa</a:t>
            </a:r>
            <a:r>
              <a:rPr lang="hr-HR" sz="2600" dirty="0">
                <a:solidFill>
                  <a:schemeClr val="tx1"/>
                </a:solidFill>
              </a:rPr>
              <a:t> </a:t>
            </a:r>
            <a:r>
              <a:rPr lang="hr-HR" sz="2600" b="1" u="sng" dirty="0">
                <a:solidFill>
                  <a:schemeClr val="tx1"/>
                </a:solidFill>
              </a:rPr>
              <a:t>vrednuju se: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r-HR" sz="2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600" dirty="0">
                <a:solidFill>
                  <a:srgbClr val="C00000"/>
                </a:solidFill>
              </a:rPr>
              <a:t>zajednički i dodatni element vrednovanja</a:t>
            </a:r>
            <a:r>
              <a:rPr lang="hr-H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600" dirty="0">
                <a:solidFill>
                  <a:schemeClr val="tx1"/>
                </a:solidFill>
              </a:rPr>
              <a:t>opći uspjeh iz </a:t>
            </a:r>
            <a:r>
              <a:rPr lang="hr-HR" sz="2600" b="1" dirty="0">
                <a:solidFill>
                  <a:srgbClr val="C00000"/>
                </a:solidFill>
              </a:rPr>
              <a:t>petoga i šestoga razreda glazbene škole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600" b="1" dirty="0">
                <a:solidFill>
                  <a:srgbClr val="C00000"/>
                </a:solidFill>
              </a:rPr>
              <a:t>      </a:t>
            </a:r>
            <a:r>
              <a:rPr lang="hr-HR" sz="2600" dirty="0">
                <a:solidFill>
                  <a:schemeClr val="tx1"/>
                </a:solidFill>
              </a:rPr>
              <a:t>ili</a:t>
            </a:r>
            <a:r>
              <a:rPr lang="hr-HR" sz="2600" b="1" dirty="0">
                <a:solidFill>
                  <a:srgbClr val="C00000"/>
                </a:solidFill>
              </a:rPr>
              <a:t> dva razreda pripremnoga obrazovanja</a:t>
            </a:r>
            <a:r>
              <a:rPr lang="hr-H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600" dirty="0">
                <a:solidFill>
                  <a:schemeClr val="tx1"/>
                </a:solidFill>
              </a:rPr>
              <a:t>ostvareni </a:t>
            </a:r>
            <a:r>
              <a:rPr lang="hr-HR" sz="2600" b="1" dirty="0">
                <a:solidFill>
                  <a:srgbClr val="C00000"/>
                </a:solidFill>
              </a:rPr>
              <a:t>rezultati na prijamnome ispitu glazbene darovitosti</a:t>
            </a:r>
            <a:endParaRPr lang="hr-H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hr-HR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temelju prijamnoga ispita moguće je steći najviše 170 bodova, a minimalni prag na prijamnome ispitu je 70 bodova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975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3175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1600" b="1" dirty="0">
                <a:solidFill>
                  <a:srgbClr val="FF0000"/>
                </a:solidFill>
                <a:latin typeface="+mj-lt"/>
              </a:rPr>
              <a:t>DODATNI ELEMENT</a:t>
            </a:r>
          </a:p>
        </p:txBody>
      </p:sp>
      <p:sp>
        <p:nvSpPr>
          <p:cNvPr id="38916" name="AutoShape 2" descr="Image result for sing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hr-HR"/>
          </a:p>
        </p:txBody>
      </p:sp>
      <p:pic>
        <p:nvPicPr>
          <p:cNvPr id="4100" name="Picture 4" descr="Image result for sin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0"/>
            <a:ext cx="2305050" cy="211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6696075" cy="11382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 u programe plesne umjetnosti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23850" y="1340768"/>
            <a:ext cx="8640638" cy="3600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altLang="x-none" sz="1600" dirty="0">
                <a:solidFill>
                  <a:schemeClr val="tx1"/>
                </a:solidFill>
              </a:rPr>
              <a:t>Nakon osnovnog plesnog odnosno baletnog obrazovanja ili pripremnog razreda srednje plesne škole </a:t>
            </a:r>
            <a:r>
              <a:rPr lang="hr-HR" altLang="x-none" sz="1600" b="1" dirty="0">
                <a:solidFill>
                  <a:schemeClr val="tx1"/>
                </a:solidFill>
              </a:rPr>
              <a:t>za upis u I. razred četverogodišnjega srednjega plesnog programa </a:t>
            </a:r>
            <a:r>
              <a:rPr lang="hr-HR" altLang="x-none" sz="1600" b="1" u="sng" dirty="0">
                <a:solidFill>
                  <a:schemeClr val="tx1"/>
                </a:solidFill>
              </a:rPr>
              <a:t>vrednuju se</a:t>
            </a:r>
            <a:r>
              <a:rPr lang="hr-HR" altLang="x-none" sz="1600" dirty="0">
                <a:solidFill>
                  <a:schemeClr val="tx1"/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x-none" sz="1600" dirty="0">
                <a:solidFill>
                  <a:schemeClr val="tx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altLang="x-none" sz="1600" dirty="0"/>
              <a:t> </a:t>
            </a:r>
            <a:r>
              <a:rPr lang="hr-HR" altLang="x-none" sz="1600" dirty="0">
                <a:solidFill>
                  <a:srgbClr val="C00000"/>
                </a:solidFill>
              </a:rPr>
              <a:t>zajednički i dodatni element vrednovanja;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altLang="x-none" sz="1600" b="1" dirty="0">
                <a:solidFill>
                  <a:srgbClr val="C00000"/>
                </a:solidFill>
              </a:rPr>
              <a:t> </a:t>
            </a:r>
            <a:r>
              <a:rPr lang="hr-HR" altLang="x-none" sz="1600" dirty="0">
                <a:solidFill>
                  <a:schemeClr val="tx1"/>
                </a:solidFill>
              </a:rPr>
              <a:t>opći uspjeh iz </a:t>
            </a:r>
            <a:r>
              <a:rPr lang="hr-HR" altLang="x-none" sz="1600" b="1" dirty="0">
                <a:solidFill>
                  <a:srgbClr val="C00000"/>
                </a:solidFill>
              </a:rPr>
              <a:t>četvrtoga razreda plesne </a:t>
            </a:r>
            <a:r>
              <a:rPr lang="hr-HR" altLang="x-none" sz="1600" dirty="0">
                <a:solidFill>
                  <a:schemeClr val="tx1"/>
                </a:solidFill>
              </a:rPr>
              <a:t>odnosno</a:t>
            </a:r>
            <a:r>
              <a:rPr lang="hr-HR" altLang="x-none" sz="1600" b="1" dirty="0">
                <a:solidFill>
                  <a:srgbClr val="C00000"/>
                </a:solidFill>
              </a:rPr>
              <a:t> baletne škole </a:t>
            </a:r>
            <a:r>
              <a:rPr lang="hr-HR" altLang="x-none" sz="1600" dirty="0">
                <a:solidFill>
                  <a:schemeClr val="tx1"/>
                </a:solidFill>
              </a:rPr>
              <a:t>ili </a:t>
            </a:r>
            <a:r>
              <a:rPr lang="hr-HR" altLang="x-none" sz="1600" b="1" dirty="0">
                <a:solidFill>
                  <a:srgbClr val="C00000"/>
                </a:solidFill>
              </a:rPr>
              <a:t>uspjeh iz pripremnoga razreda;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altLang="x-none" sz="1600" dirty="0">
                <a:solidFill>
                  <a:schemeClr val="tx1"/>
                </a:solidFill>
              </a:rPr>
              <a:t>ostvareni</a:t>
            </a:r>
            <a:r>
              <a:rPr lang="hr-HR" altLang="x-none" sz="1600" b="1" dirty="0">
                <a:solidFill>
                  <a:srgbClr val="C00000"/>
                </a:solidFill>
              </a:rPr>
              <a:t> rezultat na prijamnome ispitu plesne darovitosti</a:t>
            </a:r>
            <a:endParaRPr lang="hr-HR" altLang="x-none" sz="1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altLang="x-none" sz="1600" dirty="0"/>
              <a:t>	</a:t>
            </a:r>
            <a:r>
              <a:rPr lang="hr-HR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temelju prijamnoga ispita moguće je steći najviše 115 bodova, a minimalni prag na prijamnome ispitu je 70 bodova.</a:t>
            </a:r>
            <a:endParaRPr lang="hr-HR" altLang="x-none" sz="16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r-HR" altLang="x-none" b="1" dirty="0">
                <a:solidFill>
                  <a:schemeClr val="tx1"/>
                </a:solidFill>
              </a:rPr>
              <a:t>Uvjet za prijavu </a:t>
            </a:r>
            <a:r>
              <a:rPr lang="hr-HR" altLang="x-none" dirty="0"/>
              <a:t>– </a:t>
            </a:r>
            <a:r>
              <a:rPr lang="hr-HR" altLang="x-none" b="1" dirty="0">
                <a:solidFill>
                  <a:srgbClr val="C00000"/>
                </a:solidFill>
              </a:rPr>
              <a:t>zdravstvena sposobnost </a:t>
            </a:r>
            <a:r>
              <a:rPr lang="hr-HR" altLang="x-none" dirty="0">
                <a:solidFill>
                  <a:schemeClr val="tx1"/>
                </a:solidFill>
                <a:sym typeface="Wingdings" panose="05000000000000000000" pitchFamily="2" charset="2"/>
              </a:rPr>
              <a:t> dokazuje se</a:t>
            </a:r>
          </a:p>
          <a:p>
            <a:pPr marL="457200" lvl="1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x-none" dirty="0">
                <a:solidFill>
                  <a:srgbClr val="C00000"/>
                </a:solidFill>
                <a:sym typeface="Wingdings" panose="05000000000000000000" pitchFamily="2" charset="2"/>
              </a:rPr>
              <a:t>potvrdom liječnika specijalista (otropeda)</a:t>
            </a:r>
            <a:r>
              <a:rPr lang="hr-HR" altLang="x-none" sz="1400" dirty="0"/>
              <a:t/>
            </a:r>
            <a:br>
              <a:rPr lang="hr-HR" altLang="x-none" sz="1400" dirty="0"/>
            </a:br>
            <a:endParaRPr lang="hr-HR" altLang="x-none" sz="1400" dirty="0"/>
          </a:p>
        </p:txBody>
      </p:sp>
      <p:sp>
        <p:nvSpPr>
          <p:cNvPr id="85000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317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1600" b="1" dirty="0">
                <a:solidFill>
                  <a:srgbClr val="FF0000"/>
                </a:solidFill>
                <a:latin typeface="+mj-lt"/>
              </a:rPr>
              <a:t>DODATNI ELEMENT</a:t>
            </a:r>
          </a:p>
        </p:txBody>
      </p:sp>
      <p:sp>
        <p:nvSpPr>
          <p:cNvPr id="39940" name="AutoShape 2" descr="Image result for d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hr-HR"/>
          </a:p>
        </p:txBody>
      </p:sp>
      <p:pic>
        <p:nvPicPr>
          <p:cNvPr id="3076" name="Picture 4" descr="Image result for d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160072"/>
            <a:ext cx="2233941" cy="119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788" y="5366582"/>
            <a:ext cx="1944216" cy="121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43850" cy="10731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 u razredne odjele za sportaše </a:t>
            </a:r>
            <a:endParaRPr lang="hr-HR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137525" cy="37766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dirty="0">
                <a:solidFill>
                  <a:schemeClr val="tx1"/>
                </a:solidFill>
              </a:rPr>
              <a:t>Pravo prijave imaju </a:t>
            </a:r>
            <a:r>
              <a:rPr lang="hr-HR" b="1" dirty="0">
                <a:solidFill>
                  <a:srgbClr val="C00000"/>
                </a:solidFill>
              </a:rPr>
              <a:t>učenici </a:t>
            </a:r>
            <a:r>
              <a:rPr lang="hr-HR" dirty="0">
                <a:solidFill>
                  <a:schemeClr val="tx1"/>
                </a:solidFill>
              </a:rPr>
              <a:t>koji su </a:t>
            </a:r>
            <a:r>
              <a:rPr lang="hr-HR" b="1" dirty="0">
                <a:solidFill>
                  <a:srgbClr val="C00000"/>
                </a:solidFill>
              </a:rPr>
              <a:t>uvršteni na rang-listu određenog sportskog saveza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altLang="x-none" dirty="0">
                <a:solidFill>
                  <a:schemeClr val="tx1"/>
                </a:solidFill>
              </a:rPr>
              <a:t>na temelju kriterija sportske uspješnosti (80 bodova) i uspjeha u prethodnom obrazovanju (80 bodova) najveći broj bodova koji kandidat može ostvariti je </a:t>
            </a:r>
            <a:r>
              <a:rPr lang="hr-HR" altLang="x-none" u="sng" dirty="0">
                <a:solidFill>
                  <a:schemeClr val="tx1"/>
                </a:solidFill>
              </a:rPr>
              <a:t>160 bodova</a:t>
            </a:r>
            <a:endParaRPr lang="hr-HR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dirty="0"/>
          </a:p>
        </p:txBody>
      </p:sp>
      <p:sp>
        <p:nvSpPr>
          <p:cNvPr id="41987" name="AutoShape 6" descr="data:image/jpeg;base64,/9j/4AAQSkZJRgABAQAAAQABAAD/2wCEAAkGBxQSEhUUEhQVFRMWGRgaGBcYGBsYGBsYGCEYGhwgGh0YHCggHholHBgWIjEhJSkrLi8uFx8zODMuNygtLisBCgoKDg0OGhAQGzckICY0LywsMi83LC8sMiwsLCw3LiwsLy8sLCwsLywtLS0sNCwvLCwsLCwsLCwsLCwsNCwsLf/AABEIANsA5wMBIgACEQEDEQH/xAAbAAACAgMBAAAAAAAAAAAAAAAABQQGAQIDB//EAEUQAAIBAwIEBAMEBgcHBAMAAAECAwAEERIhBRMxQQYiUWEycYEUI0KRUmKhscHRBzNDY3KC8BUWNHOSouEkssLxdJOz/8QAGgEBAAMBAQEAAAAAAAAAAAAAAAECAwQFBv/EADARAAICAQMCAwcEAgMAAAAAAAABAhEDBCExEkETUfAFImGRocHRMnGBsWLhFCMz/9oADAMBAAIRAxEAPwD1+4E5k8hwmV66cbatXYkg+T0Oc7itIjcGNs6hJlMElO+nVjC4AHm66j8+lNaK18TbhGXhb3bFeu6BUYjYbgtjGMBcH498nUenbHesc65yv3agNjUCQdIOdtm3IGMncZG3WmtFPE/xQ8L/ACZD4bLKwJmQIc7AHO2Ad9z0zj5qexFTKKKzk7d1ReKpVdhRRRUFgooooAooooAooooAooooAooooAooooApdxGW4DHkorLpGCf0s7/jGfLv26de1MaKAW67nI2TSWOSBghQ2AN2OSUIOe2lttxUdprsg+RR5M5wM687gec7aemxz7dKdUUAlV7rSBgZ8p1YAPx7g5bbyex77g9crc3ZO0a414ydvIGIJ+P9HBB9c7Ywac0UAld7wBgAhJ6HAAHlT1kz8XM65/D23Ei4knXZFDAKNyASSDhv7QY8u4Hc9SO7KigF1q9xrHMEYTvgHI+Pvq36R9vxn0opjRQBRRRQBRRWCaAzRmsVmgCiiigCiiigCiitJplQZZgo9SQP30BvRUaG/ic4WRGPoGBNSaAKKKCaAKKxWaAKKKKAKKK5XE6opZjgD/WB6n2oDoTVe4r4rWJtEUMs7fpKAkQ+cjkA/wCTUR6V1ndpd32TtH2/z+p9ug9+tZKjGMbelcGfVtJrHz5vg3hi7yEX+9l91+y2oHobmTP5i2xmmVj4yjJCXKNbMxADMQ0JY9AJB0OdhrC5J2zXK64YDumx9O3/AIpRPD1R1yCMFSMgg9iO4rxpe1dXgn/2pNeuH+TsWlxTXuumeh0VSfB/E2hlFnIxMbgm2ZjkjTu0JJ64GWT9UMPwjN2r6LBnhmxrJDhnnzg4ScWFFFFbFAoorDHFABP50AVhR+dbUAUUUUAUVzl32BIPtj+IIpDxPj5if7O2kTyaBDuPvA7KjMF65j1amHpgjqQAHKtrb9RT/wBTD+AP7flvzveKRRZ1Nlh+Fd2+oHT64qlX3jRmYx2yj7OvlEuSGfG33fXCfrn4uoGMMYycZRsK6MidTp82T7nY/sNck9bijLpvc7cegzSh19Oxc7vjGdoevdj0X2A7t+wfspYY8nU2Wb9Jtz9OwHsK0tp0dcxkFfbt7Y7fKuXE7vlRlu/Rfmf9Z+lZZM7avsbYtOk0q3EXiucSgw/hGNRwDuNwNx2/f8q6eGPGEloixXzGWEHAucnWinpzlOSVHTmAk4wWGxakzb7nPXPX9/rUAXZVzHMuxBIkHwFcgEMPwkFgD2OR0zivNw6vKptx3+Hw+B6ufRYXBRlt8fj8fXwPctQxnqKyB61Wf6OkdbJI5N+UzImevKBzHnPcIVH0qz19DF2k0fMSi4tp9hbf3zBuXHjUACzEZC56ADuxrgnEJE+MCRO5UYce+MkMPlg1waNlmfJBBJY498BRn10r09xXWuHNqJwyUuDaGNOI4hlDKGUgqdwRUR+LRAkZZsdSqswH1AxVZe7AYpzCiuXOgH8A2YgdfM3cdM11bioAwibDpk6R9AM1Gp9oY8FKT35Jx6eU+C0wXSOupWBX19Pn6fWk7zc5tZ+Af1Y/+R9z29B86RzXhYk6VBPXBYZHocdQRtUmPjH6Ue36pz+wgfvrjye2MGSPTF158msdJOLtobUVHtr1JNlO/odj+RqRVIyUlaZLTXIVwu7USDfY9j/rtXeionBTXTJbEptO0U7jlu6oSo++hIlj7eePzAZ9GwVPsxFejWdyssaSIcq6qyn2YAj9hqvXcIl1D8SH94B/Lt9Kk+A1YcNsg4IYW8IIOxGEXrnvXR7JxSw9eN/p2a/m/wAIz1UlPpl37j6iiivYOQK0G59h++su2ATRGuB/rrQG1FFFAFams1SvHHiV0kFpbkq5QPLKOqIxIVU/vGKtv+EKe5GKZMkccXKXCL4scsk1CPLK54n8dXTym3ihntk74VftBHqxLaYVPbqx6grVfuuF7o8ICzBwxkYkyFSCj5c5Zm0MdyTuBTGKIKMKMDJJ9STuSSdySdyTua3r5/PrpzmpR2o+m0/s/HjxuMt2+QVQBgbAdB7VmsNnG3XtncVy4TwW6vAsoMUMR1jUS0nNUalH3eFAQnzBtWcdNjXNjxPJdHVm1EcKXUSIZGRtSEq3qP4juPnUriPEmmC6gBpBzjoT6+238aVx+Frm3V2mu0jUNiPU/MUg9AeYqtqzsAG3277nTiMF3bojusDq5ABy0ROQT0OrGFBJz2B+VdL0+RRcYyTXrz/JyR1uCUk2mn68vwSJI8+xHQ+mf4dNvatvCym5mg1JpKyHUCMqyqXhkC52ZG86kehOe2axwX+sZUkijVhqREkMm/fAKqGj+W47EDp65/RnZYsYzIBzVlnY47F5JDt+qVYEexHeujR6ZeLTfFNHNrtW/BtLZ2n5ev4LNw+yEKlVJILFt+2cDH0AAqSTWa4X6ExuAQCVIye2R1r2zwBPFLqJP4m8xHfB+HP0AH0pbxPiTCaC3hKiSd2TWwLKgWOSUnSCNRxHjGR8We2K35vKiB6u++T13/kMCqxNdf8ArrJFRzIsySAhSVKsJI5MkdCqsWOrA9Mmvn5ZlLVxxLe3v69bHeoVicvkcOFcNkhurtZnEjxmOIOO64MwJB+FiJlyN/hGKc1i9TTfXo7tJE/0MMS//A/lWa8X2q29XO/WyO3Tf+SFsvGEibRcMsTb6WY4jcfqsdtW+6E5GD1GCV3EfE4WWKOIDDMuWdWyyZOrlovmOAD5iMZwBqzsys1a6uQvKIjtpTrkZlw2YmwEAOrJ5qnJAGAdydqfcUnESiKFWM82pYkj0hycbvlwVVUyCWYEDYYJIB7dJoMckpTju+17b8P70ZZMrV09kVe4kulkMwhb7OVGI28spIz50zshOQNDkE4/D0Lvgvi2F2EbygMegk+7kHbzK2Dj9YbfvqKYZ4HW2ezjkuZRzImjmeQMYiAzXEkiqwVC67+bUHIA7U48O8LRP/SX1rC00gMhk2mjnIwH3eNSjLqGIyMBSNJOGx6uP2ak/d92vr+6++xyT1G3mNnnUdSPYdSfkBuajFZWlH3b4UZVcYGTsCxOwOM7dtu+ad2NokR0IiqAPLpUDy+m3pU2u6GkjHncweVsQzWEmUQDdwdbjou+Tj3wxAp6qgAAdBsKzRXRGKjwZtthRRRViDnN2HqR+zf+FdK5v8S/X/X7a6UAUUUUAV5L43LR8RmGkkzJE8ZI8ulQUfJ/VK5I/vF9c161Xi/ieaae/cyo0ceuRUDgqWitioGnI3jZ5Ner8WrHRTXJrUnhdnb7PbWeNerNZHWMFnYKO7McD8ydh7VyFyxAaMLKpHxK46+w6Y/zU08PWisJrqWIzFJOXBGAGORhWKhvKHZyy6jjAXqBnMV7dLqRxDC9jelSykqwgm9VfKAGQdSQuobEa1yK8eGkuN3v9PyexP2goz6a2+v4OHCbOS6ulicKIVBeZFJYldwis22NbZOkDcIwzXpSqAAAMAbADoB7VWuJ8OS0tH5Wob5YayJJ5XwiK0gwwDOUHlxsABgbVrNaT2tlLE1wzsxSKGRt3RptEQye+JHLD2IHaumGNdKS9ev6PPzZnObkyTKZ7qTVA0cMMZYLK0YlkkboxjyQEjztq3LYOMDBKpW+13IivljUWW7ZOI5pZPgZQx+ARjUVOfNJjJ072u38JyqioLyRERQqrFFCg0qMAedHOMAdMUt8I8Aja4vHmCzkciJmf7wc6NWaXls4yFBlVcDGCh7iu2Oml3/jzON5l2FX9IEtu9qCJIubHJE0OHXVq1KCFAOd1JBA7Vc/CVny4z+jsqj2TIz/AA+SikHifw3A32SxhVUJZZJJNIMvJt9JJLYyWaRoVyf0ie1XqKMKAqjAAwB7VtiweH3spkzOSo3qLxU4gl/5b/uNSqjcT/qZc9ND/uNbmJTr+XU+OwAA+nX9tKvA/EuffW7qMZt7sMPQrJbD8sjI9jXOzkLNHOT5JYmK+hWMx5f5MzsB6hAe9MfCHCltrD/aChjO9kr6DuoITX5RjOW0x5/wCvm/Zulk9VLJPlU/4kpbf18j0dRlXhKK4e3yaI/jPiMMPEAwcMXiCTqgLtE0ZZ42dUBIDLI439F7Viyvo5hqidXA2Okg4PofQ+xqTbW8lvaRLbjUzYeaXGtiX80kmnIMkjMemdsnrgKYFtwhL0t9rhZZo2XFwiPb8+I7gMG3xsysjZ9RgMKtrdFj1M3lTp/P6bf3/BOHJLGlHkmeEPO1zMu8ckiqh7MIlCsw9tZZc99FNvDcZkvbx8lXi5ES5Gfu8CZtI7a2cgn+7X0qXDEqKFQBVUABQMAAdAAOgqDfcEgmfmOh14A1I7xsVGcBjGy6l3OzZG9dWmlHC15JUVywc1RiDiCT8XOiQA28BjTIJWRndWuAhyAWjEcKnBODIcjapvHOJRLdwcyWONLcSSyu7qiqXXlRqxYjBbXIwH938sxZ+EQNEsRhjMafAmkBVI6acDyn3G+9LvDvhOC2+8McbXDks76cgM3UR5+FBsPU4BOTXYtYq4MP+M75Lql1HLGssTpInVXRgykd8FTg7ZqZVL8HhXu7t7cD7MVjVyv9W9yC+srjYsqctWYdTgdVNXC3PlX5CuqEuqKZzyVOjpRRRViAooooDk/xL9a61yn/AAn0Yft2/jXWgCiiigCvN/6R1IvrZjnS0Eyg9tQeJiPmRv8A5TXpFJvFXh9b2EIWMboweOQAEo4BHQ/EpDMCNsgncHcZZ8fiY5Q8zbT5fCyxm+x53wbjL2gkQwtNEzl15bKHUvjUCHKgjVlgQc+bGNq34v4wkMbPHahOWrOHuGUlWCtuqRluxIyWXqalN4Q4gpxotpB+msrJn5o0Zx/1GlvHvC94ISJvs8ayPHFpV3ld+cwQ48qBcKzMT5tlNeVDDqU6lFfv8Pn9j1smTRu5KTt9vj8vuWG9cyvYRvjUx58gxseSgOw7YlkiP0FNeK2IniaMkrqwQwxlWUhlYZ2yrBT9KX3KgcRt/wD8a5C/R7XP7MU7o3VNetzlSu7IBv8AiDpymFvESMNcRszNj1SF0wrnfGp2C7bN0pLcNLw1dFjNqMmStrKjXDM+RreMiRWXJOpyxK5OfKSc2mlFp4it3OC6xvqdAHIXUUJDctj5ZACD8JOMb4ORWy1GVu/IzeGCVHLhE96rmSS3SSSYxiR3nCSKgOQkcUcbIqrljjmEkkksau9rcCRcjI3IIPUEdQarlvxCIvhXWRl30IQ7ZOQNh077nban/DoCinV8TEswHQE9voAB9K7cE5zVyObLGMXSJVcriAOpVt1PUeo9PlXWtXQMCCAQRgg7gg+tbmR5rfv/ALTu5YLU/cppgllX4I4lyZNJH9o5Yxqo6BNXTGfSFhULoAGkDTp7Y6Yx6Yrlw/h8UCCOCNIoxnCIoVRnrsoxk1JrOGKMHKS5bt/b5ItKTaS8inp4XuYAI7S5iEC7Ik8LSFF7KrxyoSqjYBgTgDc1H41Zz2ka3UtwZBE45yInLiELBlZguWclSyOSzNtGcAZq8VpLGGUqwBVgQQRkEHYgj0qHhg72JWSS7iAttnr323z8qr9tf3L3HLkMcGVSSNCnMLx5xIpbWPvF8udIwutT5hRDdjh84sZ2+7IBtZWO3LJ0iKQno6nyqT8Q0/izTXifDUnUB8gqdSOp0ujDbUh7HBI9CCQQQSK8yUHjk1I7VLrVomUi43wuK75sJkcSBRhSzhB0IJjyEkTOA3UbkZFdobC6zh7tSnqsCrL9WLsmflGPpUi34RGjrINTSLq87uzthuoyxOFOAdIwMqNtqqvddplnv2HPha8SS1jKxrDoBRolGFjeMlXVRgeUMDg43GD3plDsg7bVXPDm094i9GaFz/jdNLfLyRofr7064teCJPh1FtguMj3yBvgDc168JdUVI8+SptHIzIDqMku25fDaMf8ATo0+/wC2mdVlr6XAKzFmY4A0rpz32xkAAHvmm/Dr0uSjgBwAcjowO2R6b9R8vWkckXsilk+iiirkmkyZUiiJ8gH/AFmt64p5WI7NuPn3H8fzoDtRRRQBRRUDjHF4rZC8pbABOlEZ2IHXCoCaAn1VfED829gi/Dbq07/45NUUXz8v2g/5VpJwX+kFxLL9tCLGUZ4wgJdWUqOSdzzJGDrpwBkhttxTXhEUmlpZtp5m5jjOQmwCxj2RAq7bEhm/FWOsvFFxlsy2klDNU4O0RvEiOqx3Eal3t21lF3Z4yCsigd20nUB3ZFFMrO6SWNZI2DI4DKw6EHpReXaQo0krBEUZLHp/5PoBuaT8D8NzymS5SR7FZTmODSrgjfVJNG/wSOSDpQqRjzZYkDz8eKWRUux3TmoM68VnkmlWytmKyuNUso/sITsW/wCY26oPXLdFq2wcMhjhSBY15KKFVCARgbAYPWuPAeCx2kZVCzO51SSNu8jnqzEfkANgAAAAKYgV6OHEscaOLJNzdnGzs0iBEaImdyFUKP2CpFFFalAoorSQ7Y7mgCI5GfU/sresAVmgCkHFfETRTtDHbvKUjSRzzI4/K5dRo5jAMcoc7gDUu+9P6q3iiASXVsj6VVknVXZQyvKeX9y4PxRvGJiUPxcsEEFBQCHipTiF2+FZdFuiyRTxsh87y7EMMEYXqMqexqR4f4BdJaxPb3AfK5MNxlkzk7JIvnQdBuHAA2AoveGNwx5LkapbNlTmZYtLbpHqxp1byQjU23xj9bsq8HeLIrZYw0zGCQgHm7ASk4eS3ck64WfUSmzLuwGk7YdHVOXUttjbqqK6eSwvdXabSWEzHuYJYZF+hkkjb/trUPfTbQ2nIz/aXTphfcJA7lj7Er8xV1rU7/Ko/wCLjvgePMWeH+EC3QjUZHdi8kjAAyOQAWwNgMKqgDoqgVnji40SfhUkN7Bh1+QIH500rBFbuKaoxe5V1iLFnU4OrKnscDSc+x3/AGGpvBcvKzEABFKkg5BYkHAOB0x+2pE3DoAd4233wvM0/kvlqVZ7ZGFQADSgxkDfc42GfQenX0yhi6XbIolUUUVsSFaTR5HoeoPoa3ooDnDJkehHUe/8qzLIFBZiAB1J2FJfFvGhZxCUANKzBI0LadbHcgnfYKGYkA7LSa342L1UfoOvL9D6sD36YrSGKUt1wY5M8IOm9+aHVzxottEMD9Nh+5ev54+VKmdnZi7FjkKDsNh5sbY7mt3bAya4lCM5YKMk57/t6V0LHGJwyzznd7HTh3AoHYXMiKZFLlW6adypb01YAGo7gbdzUyaKWRT9mCk9pJMiMe4A8z/TA9xSppWMKoR5PN8yzE6SR6bjb1q6wfCudjgbV5+TCpy6p+kephyqMenHx9xFwrwsqOJriRrmdd1ZwFjjP9zEPKnfzHU+/wAVWGiirpJKkS3fIYoooqSAoorFAFarvv8Al8qy65GOlaRSb6W+L9h+X8qA60UUUAVVfGXD/tZSHUVSMh2wSG14IQqVIIZc6gex0nqKtVIZR99N/iX/ANifzoXh+oR39pdXKQwzsjLExd3GwmK/1WVxgEElmHTVGpGxwII8KFIdHNJVXLgKuk6CxbQD2IB2YYIKqeoqyIfvG/wp+96I287DqMA/I77flg//AHUm8X0qkMuCXWuMKzanQAFjjLDs+2246475plVTtLkRyZHZ9OkfosQGz2A1bjPp71bKg5pKmLeMA5jOWEecNpYqctgKSVIOM7Y/W9q24Y7EuMloxsGbrqGQwB7gep7569uXFnGuPHmKtunXAP4j2GnqM+/eo/OiJOhxr6kI+CfchTg/Mis5zUXbLRj1KkOpUJ2DFflj+INcbKxSLOkHU27MxLMxHTLHc47DoO2KoDcfn+0zJDdS4iC6hJEkqKxJ/s1VJzGMD7wMV3O+xNPLHxhpAN4qRocabmJuZbMD0LN1i/zeXcec1EcsZbBwaLZRWAazWpQKW+IeNJZwNNJk4wFRfid22VV9ye/QDJOwNMqpn9J1mZIrcR73HPUQofhclXD6j+FRFzG1Dcaehzg2ik5K+CmRyUW4q32/cod3K9xN9ouSGmPTBOiNT+CMHou+56sdz2AX2XFuRK7OTFLnqRlOWCQnmG2DucNg5LelPpeAXqDzW4f/AJUqt/8A0CUpMOLASsH5l9IMAAtpthvuFBOOUCc9jNXrZ9VixQhHFTt1Xb92fN6bQ6nNlnPU2qV2t3t2XK/gsnCvF8Fwyx601/ESp1JgdPMPhOSNj6d6sE8OrHXqDnPSvOP9oRjYaj7JG7fsRTWYvEioh5U7JkZHkYj0yEZfXbarZMOOnU1fla/JGHVZ01eOSXnTf2R6HDEWwEyNwqbkebPxbeh3+hq6iqr4Ts5lginutCSaCzR/Cseem7EkYTrk7En0o/35icnkRySIP7bASH/KzHLj9ZVK+9eROXVwfR4oOCdlroqhP/SHCSQs6sR1WGJpyPnoLfuFc4/6RFLaI3jeQ/DHMrWzMfbUCf8AtNUo1PQawTSPgHiJbkmNlaGdRlomwTpzjUjDZ0z3G4yMgZFPAtAYraiigCtZIwwwa2ooDjqK/FuPUdfqP5V0Rgdwcitq5tCCc9D6jagOlVriErJO4AD6ip64IOnp0I6Jn/MKsGGHcH57H9n8qosXH0e7RNDFHln0sAMHQJBkkt8JZJVXbcRE9MZiTpNlocja1dmcsV0jTjqDuCfT61LApLwbivOQGMDTzXiGQc6kUu3foMEfOun+1XIBWMNkzqN9P/Dllb12JU4+YqTVSRKePEh2yHx5egbsQD019MDvv7VMN2wjH3o5fQMAeaf1cdmHTOM/Kqhe8YvpF0x29sgcxKHadzpM66o2IEI/EQvX4sDpvVy8NSQ3MMN4qrzJY1Ykb6WIGoexByp6HbfpUNeRSVG9rw7WPOuiPtH3PvIe59unqTXXifh+2uNPOhRigIVsaXUH9Flwy9uhHQVwvvFdnExV7hC46omZZB/kjDN+yog8d2fdpkH6T2tyi/VmiAA9yRUbLYpu9xPx7w7yV1ytJNBHusoyLu3HciRN5IxtnbVgebXvivrLIsywoySTzGPDquYrq3m1IZJETyiSP4mZcAqBvhsL6pYX8U6B4ZElQ9GRgy/mDXDhvBLe3Z2ghjiaT4iihc4JPb3Zj8yazeCLdl1kdHXhFiLeCGEMWEUaRhm6kIoXJ9zjNFS6K2MwpH4ptiFS5VgGtdUhDEBWjKkSKSdlOncNtgqMnBNZ8acXa0sp50xrVQEyMjXIyxpkdxqZa8o4DxXiMk4KXEjxpgzc46o3U5ymnTjUwB+HGMitYYpSi5LsYzzRjJQfc9N43d/+inlQ4H2eR1bp+BmB3+lVaz4hHBcRZjkcx2cSW6RoWZzKTzNPRQAIYssxAGrcjO7Xw94aiMKCYtMsepViZiIU3zgRjyn1GrOkEBcAAU74xZh4JlBZCY3GpGIZSQd1PZh61yZZvrTS4OnHBdLTfJG4VxA3KTKUMMsbmJhkOVYojqQRsfLIh+eR2qoLJFEIRcylEltVReWSHWWwkXAgAyzF2ctpwSeUM5HSDyXtuY8/FHRZnzs0MJYqiLljozq0qo8uNlHfNS/D/DLGZSY2Eil9MjJIWkZfjYay2oqWbdVPQn1rpt1vyY9K5XBGHiWS8CxSss84aNFhXyxGU50mZhlWkARnYDKpoOkEgEvJbG1gYJeEXlySoKsuqNC2SGS2z5olCuxfzsBG2SMbV5LyG34k7jQI7e5WQooxotmt/s4ITAIEbdRjYZPQjNj8SeHyscl3G5kmALhxkxvJIQNaiNg0ZVFjRZUOQvxaxnNWXMjxOwbC6VjJkaPlFQDFAo5jwOcRzIHyDGwDAZYH4ajXvi2O5QLdQQSxHQrK48hfQ8jqGlwIp1UL93Jg5Iw3ekK8InaQ25t5AsrLbjmKqxyLCOdK7lNRSR9gLiIYYjLKGArsvBri4DzMJEWdJFeWZAmlJCo03WvBkRbaNAJowCrPufiIgHVLj7Pcx6OZiCW1eLmhllFteHkmOTX5iVJf4t/IhOSM16/XjNqBcXcaxBglxPAIQxZmFnY6X1sXJbDspxqOTzF7mvZqlgKKKKgBRRRQBRRRQFP8feLY7WN4FdhcOg3Rc8pHOjmEnbIGtlXOWKdKr9u8Uktr9jVpIY51PMUDlRxJbSxrHqJBYgvk4BAZ2BIIxSrx/wAKmbiRHLaRZpYGjwuVZFTlkZ6eR8uQcbNmrv4f4YlvawxKc6UBO2MlyWY4HqxJ+tZal9OPbubYknLcrfD3ns1RWWBEhlnmYFy8ksUkhEjgDAjCJKp/FkgA6c5qx8Mg/qtthJeqT6FpX/kaqXjVftNjbXGHBbQGWPUGZLldDR7bkF2j276a5eHpLtpOVPNxGNQi9YmRWY51/ecnbGBvqydfXIquGbeNyfbt3LSilKkPLucQxpGyNJcSWsCGFSA6vFkq7E5WNAWbzt3QAAnaqzNxaAmeW6mEgJVnht2MdoZWGlFyWAmkKqdTsdOI8sBirjZ+GbXOmTLQthsFyUmfuZ2JLSEdArkjbocbbLY263HPMYJzMUwTgtiOAYGdIHLXGewJ9aNSmuaX1K2ovzOfDvDRCIZ7kW6sQqW9pojjViNl16S0jYGcrpGx2wM1rcWEGYxBxG5VnDMDmOaPQmQzvzEOIgRp1BgMsN9xVbm4BLEzrGx+yorcu3QFpkDHU6W76TvnJyRkKCo2bI4JIc6VEczO2kKpVY5nAzyUJYBeHMhyBjBkBB1HKtdYsdcIp1y8xhNZPCeeXjXKq5vbQGCVUOQr3Nu+Q0JwfOdSjGcAAsLp4X8QPI7W10FW5RdQZf6uaLpzI87ggkBkydJI3IINVLwtDLdLIvPdrW6G8uNMk0YxllLEmNQg5GgnP4xgsTTywtIYzY4bDRuViBfzFGSRcHO7DRg/5Qe1V6XCS6eH2/Ba+pO+S7UUUVsZCrxRwsXVrNBq0mRcK2M6XBBQ474YKce1VtPDzQKsQKjbtvkD4mbYY6/mcVdJvw/4h/GoPGOEmYeSaSB8AF0CMdIOcYkVh9cVPXNRaiV6IOSckVHiPG1tZ4YdWmMhmnfoqavLEZG/DrcFVyQNiKXf7zuv2koJXSb/AIIlSyTsESJlQ9QOYMgkgEMWGQCav/COBQ26MqguZDqleQ63kbplyeu2ABsABgACo3GvFFvaalcsSihnCr5UQnCl3OETJBwCwJxsDXOsPeT3/wBm7ydktiB/u7czRjm3Atm0+VLZI2CnAHmkmRi5z+iI/T3pdwThdwFlt7mV3lVs69ZdGXCgMAfhz+gem+CRvUfinHzxRRBah44icvO6MULRsjcscqQB1Zc582kg469NvC8aWiTJHLAMztqVUyUchcrsVyF2G42GAc4yd5RlVoxUo9VCniVpLz5UtzMLlWDyCVlktRCwIBQABhkqQEBUjDEkjGqXHwuSKMyD7RC6Dzi1aR4wT10xgEMR6cs0t4iiRC+nMxjkZyY254VpcRoGDLEXJ8yvp8pYDYYFeh8LuoYISZJo0GNbapAFQYGd2P5nPU5qEpp+8yeqL4Kbw3idxM2heIXQ2J81vEHAH+K2G+47VvecBuJpFXRPdkYIlun0QKc9TGAAXGMjTF9RV9tuJQyuBFLHIdOrCOreVtJB2PQ9jU0irWBB4a8Lpas0ztzrqQBXlIxhRuEjXfRGDvjJJO5JqwVwlGnzAnHcE52+veu9QDGazXIZDHbY4wa2aMHrvQG9YJxWkKkZHbO3y/8Auif4W+RoDfVtms1helRr24SJDJJII0X4mYgKO3f3wPrQHaQatvQjP55pLPwyWMDlHmYUqFYhcAYK7439DUiz4xb3GowyhmTRrAyrAE7alODg4bBIxsahSPNNCH57wknI5Yj2UHp94jZyOvzrPI49PvcF4XexRLSOdms7C6A5Ty6zcROUyFWWeNVHxIwkQDOeijHXb0my4KqLjmTtnfzSuT8s5zVHvLmKRYYrQtPNHNB94itIFWOROYZJgugfdiQHLe1em1XA7i3Vbk5dnyVjj/B5UTVaAMN+bAx/rV/Udj5JfQnY9CR1FN4PbzkTNb3TPpkDolxq1o5GJYLhWGQhXTv8Qznfq3rNJuM+HIrhuZlopwMCaIhZMb4DZBV1GT5XBH1pkxt7xdMQmltJWivcDuUuA6yq9vOhKhHI1AbFGRujjqMqegwdxRF4StZBIZZHVX1RtEGCqEwG5YJ/s1kzMmnBXWR8JK1Og4fdQueaIriPQ3mQFHOCuAY21KTjO4Yf4d6U+JZ4k+zyCyDuzlYn+5UKzDI85PkzpxkdTgdSBVVKcV7y3LOMW9mOhD53EWBEV80owMljmQjAALNgZYbdaSiwefilnNGyC3tzN5N9TFo3XUNsYGUA+Z9qz4Z4q91biac+UuCIwHxp8rESFwGP3ZEg2AKkHFMfCtoftc7lmPLRVYFiV505M7gDoNEbQAfM++dFG2pSKN0qRcKKKK0KHOdMjbqNx8xvW0b6hkVtXFoyDle/Udj/ACNAcOM8Q+zwvLoaQrgKiDzMzEKoHYZYgZOw6nYVWL3wZJcqZbmci6blnEXlhTlksijbU2ks33jHVudgpKVZOKwc6MoSUOQdxkbb4OO1J0sLldkYkfqyNj/uGKFW67AfCTMNM15cyR/oAxwlvZ3hRXx/hK++aV+FOAyW0PLaBlZpXaQrIHC6vMVhyfJHk4z8WxJ3NRuL8O4xKcRERoO/2jDH54QgfIVK8OcP4lErLcOzMWyrc0SbYAx5kGNx096Nt8lIz3pRf0/JXOI8Ie6ld47R1VNemVFMSxkgAkaJI57mVgSGYsIxuAGIJN+trSR10xzhXjXSuqD4M9CVLDJwOvz96p3EuL8cjaTEBMeTp1QpL5e3/Dyg/mKly+OXhjaT7O5mfB0SRTw4xgYJaMgKBnffP1oT4se9/Jk3hXhOeCSPmNbTxxxyABYzA7O7IzvIdTh3Yg53UZJ29HL8ItpmCvG8UoGRpkeJ8eqvC4yM+hqr8A8eXN1NpNuiKEYgrzXzuo/QUU1mHETOsqoDFox1VXRidyEcHKkYzk6tqExyKW6Jl9YXVuNcNy00QI1w3AUkJ+IxyqAwYDJ8+vOMZHWrKjggEdCM/nVaeyuZdpH8p69h+SqM/U1Y4I9KqvZQBv1223oWTMoc5PuR+VZIPriuYypO2VO+3UHv9K3EgPr+RoSYizlt877UXHwt8jWGcgjby+3UH+VbSDKkeoNAQ+NcRFtbSzlSwiRn0g4zpGep6D1PYVR+GSJenlXlxKL4ecRiTQi5zoktlQ6JYxsyudRyMnBGB6HE+R0IPcEVSuP/ANHEMhL2xWFiSxiZdUBcgeYKCGjfKodUZAyi5DYxQlMrM3h6ezMT3LJdqrxRRu1xJEcFwI0MCoUcgnYFjnrtV1vzBp03kcsgwCIRGZVI6bRQaywH6wNVe/uLmyTTdRtJAMErMwmjGncGK5KjGCB5blUzkYkp/wAM4hDcq4tpQpLZmgZSjqCOjALrA6YxgEHY75qOlXZLd8Fl4bewzxAwMrRkbadsDpgr1U9sEAjFSbd8jB6jY/696pUHA0W4YWzm2kijQa4IYkXRIW+7ZXRg28YbfcAjffebNe3lt55At1EPiaJCk6r6mPJWUDcnQVb0VqkimW2iotpfLIiyKdSOAysvmVlO4II7EV3Eo/0DQgyq9+9UrxeYluI4Jiht7tZA0ZOCsiYbWMbhWzgtthwmN2NXUV5//SF4fc8+7ZonhVIS8bpKSY4WLMDy5kUxgMz6WDAkVWceqNFounZy8C8Pc2cJZ9UbuViBzq5BJ5QY9GxBqwSOj47Crh4agxG7n4ppppCfUMxCflGsY+lLeJcUjt2Go4CxzzLgE+SNUXICjsZFGP1hirHZRaI0X9FVH5ACrEPk7UUUUICiiigCiiigCiiigCiiigOUhwy59CPrt/KutYIz1rIoAooooAooooAooooAooooDDDIwdwapvGPAcbEPbctCpJWORWKLnryXjZZYCf1G099GSTVzooDzqS3vLRJDFFcq7Zc45V7Ez4AxqZo7kkhVXLbAAemKixeKL3ZTpLEsM/7MvwV09Dp1HJbsMj3x0r0+ihNsQeBbKWGyjScYk1SsQQAQJJJHUEAkL5WXygkL0ycU/oooQFayIGBDAEEEEHcEHqD7VtRQFSi8AwrKrrNc8tdAELSB4wsbCRUBdS6x6wpKhsHQoOwxVtoooAooooBZd8dijkMbatQBPQY0gas9emA/wD+t/SuMfiWFioAfLkKuQNznSR17NhT6FgKblAeoH5fP+Z/Ojlj0H5fX99AQJuKqHCgE+cJnIxuCdgDnbAG4HXbNcE8RRFQ2l8EE9FOAE5gzhu6nbH1xTURL10jO3Ydun5VpHaIoVQigKMAYGw9qAXSccADfdvqAc6SV6qJCBkNjJ5b9M4xv2zJuOJqh0lWJwvQr8THAUZYb579PepZiXOdIzvvgd+v54H5VhoFPVVOQQdh0O5HyzQC8cbU/CjkEZVvKAcqWA+LO+MdOtaLxsEkBdllEZy2DvyxqAAO2ZO+Nh13AproHoPyoaMHqAcHPTv0z88UAvh4hIxUctPMzjaQk4TYsAYxkZ27dV9aza8VDvGmkgvFzNz0+HC+53PTpp96YBR6DagKKAzRRRQBRRRQBRRRQBRRRQBRRRQBS2+4wsUmhwcadWrtsJGI+eImP5+lMqwVHp/r/RNQ77F4OKfvKyC/Etoyqk6yQc58unZvhDdCD7e9R38QxjOVk2CnGnPxAMBseulgfr67U2Cj0G3StTEp6genTtUVLzLxli7x+vx/BDu+KLG2kgnYHbrjErbDv/VH86xa8Yjk14yAihmJHlwQG6g9gRU5kB6gHt07GgRj0HTHTtSmR1Y643/cVRcdUgEowyBkZGQxLjG+3VOucb56UHxFDv8AETpVsBezacf+9P8ArX1pqYwew39qCg9B+VRUvMt14b/T9f8AREseJLKzBQcBVOTgfFnbHUYx3xRUtUA6AD/xRVlfcym4t+6qR//Z"/>
          <p:cNvSpPr>
            <a:spLocks noChangeAspect="1" noChangeArrowheads="1"/>
          </p:cNvSpPr>
          <p:nvPr/>
        </p:nvSpPr>
        <p:spPr bwMode="auto">
          <a:xfrm>
            <a:off x="115888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87047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317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1600" b="1" dirty="0">
                <a:solidFill>
                  <a:srgbClr val="FF0000"/>
                </a:solidFill>
                <a:latin typeface="+mj-lt"/>
              </a:rPr>
              <a:t>DODATNI ELEMENT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941888"/>
            <a:ext cx="2159000" cy="161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2656"/>
            <a:ext cx="7435552" cy="6192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800" dirty="0">
                <a:latin typeface="+mj-lt"/>
              </a:rPr>
              <a:t>Svi kandidati koji su zainteresirani za upis u razredne odjele za sportaše moraju iskazati svoj interes za upis u razredne odjele za sportaše kroz sustav NISpuSŠ na kartici “Moji podaci”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1800" dirty="0">
                <a:latin typeface="+mj-lt"/>
              </a:rPr>
              <a:t> </a:t>
            </a:r>
            <a:r>
              <a:rPr lang="hr-HR" sz="1800" dirty="0">
                <a:latin typeface="+mj-lt"/>
                <a:sym typeface="Wingdings" pitchFamily="2" charset="2"/>
              </a:rPr>
              <a:t> </a:t>
            </a:r>
            <a:r>
              <a:rPr lang="hr-HR" sz="1800" dirty="0">
                <a:latin typeface="+mj-lt"/>
              </a:rPr>
              <a:t>Na navedenoj kartici kandidati upisuju sport kojim se bave, naziv kluba i mjesto u kojem se nalazi klub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hr-HR" sz="1800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800" u="sng" dirty="0" smtClean="0">
                <a:solidFill>
                  <a:srgbClr val="00B050"/>
                </a:solidFill>
                <a:latin typeface="+mj-lt"/>
              </a:rPr>
              <a:t>29.5.2023. do 9.6.2023.</a:t>
            </a:r>
            <a:endParaRPr lang="hr-HR" sz="1800" u="sng" dirty="0">
              <a:solidFill>
                <a:srgbClr val="00B05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1800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Kandidati moraju poštovati rokove prijave u sustav kako bi se našli na rang-listama nacionalnih sportskih saveza i kako bi se mogli prijaviti u programe obrazovanja koji se odnose na razredne odjele za sportaše, kako u ljetnome tako i u jesenskom upisnom roku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1800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1800" dirty="0">
                <a:latin typeface="+mj-lt"/>
              </a:rPr>
              <a:t>      </a:t>
            </a:r>
            <a:r>
              <a:rPr lang="hr-HR" sz="1800" dirty="0">
                <a:solidFill>
                  <a:srgbClr val="005392"/>
                </a:solidFill>
                <a:latin typeface="+mj-lt"/>
              </a:rPr>
              <a:t>Kandidati koji u navedenome roku ne iskažu interes za upis u razredne odjele za sportaše neće biti u mogućnosti odabrati programe obrazovanja koji imaju razredne odjele za sportaše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6693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0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0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0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dirty="0">
                <a:solidFill>
                  <a:srgbClr val="0066CC"/>
                </a:solidFill>
              </a:rPr>
              <a:t>V</a:t>
            </a:r>
            <a:r>
              <a:rPr lang="pt-BR" sz="2000" dirty="0">
                <a:solidFill>
                  <a:srgbClr val="0066CC"/>
                </a:solidFill>
              </a:rPr>
              <a:t>REDNOVANJE</a:t>
            </a:r>
            <a:r>
              <a:rPr lang="hr-HR" sz="2000" dirty="0">
                <a:solidFill>
                  <a:srgbClr val="0066CC"/>
                </a:solidFill>
              </a:rPr>
              <a:t> </a:t>
            </a:r>
            <a:r>
              <a:rPr lang="pt-BR" sz="2000" dirty="0">
                <a:solidFill>
                  <a:srgbClr val="0066CC"/>
                </a:solidFill>
              </a:rPr>
              <a:t>REZULTATA</a:t>
            </a:r>
            <a:r>
              <a:rPr lang="hr-HR" sz="2000" dirty="0">
                <a:solidFill>
                  <a:srgbClr val="0066CC"/>
                </a:solidFill>
              </a:rPr>
              <a:t> KANDIDATA</a:t>
            </a:r>
            <a:r>
              <a:rPr lang="pt-BR" sz="2000" dirty="0">
                <a:solidFill>
                  <a:srgbClr val="0066CC"/>
                </a:solidFill>
              </a:rPr>
              <a:t> </a:t>
            </a:r>
            <a:r>
              <a:rPr lang="hr-HR" sz="2000" dirty="0">
                <a:solidFill>
                  <a:srgbClr val="0066CC"/>
                </a:solidFill>
              </a:rPr>
              <a:t>POSTIGNUTIH NA SPORTSKIM NATJECANJIMA</a:t>
            </a: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>
                <a:solidFill>
                  <a:srgbClr val="0066CC"/>
                </a:solidFill>
              </a:rPr>
              <a:t>PRIMJER – NATJECANJA U SPORTU (5. do 8. razreda)</a:t>
            </a: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Pravo na </a:t>
            </a:r>
            <a:r>
              <a:rPr lang="hr-HR" sz="2000" b="1" dirty="0">
                <a:solidFill>
                  <a:srgbClr val="C00000"/>
                </a:solidFill>
              </a:rPr>
              <a:t>dodatne bodove </a:t>
            </a: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ostvaruju na temelju </a:t>
            </a:r>
            <a:r>
              <a:rPr lang="hr-HR" sz="2000" b="1" dirty="0">
                <a:solidFill>
                  <a:srgbClr val="C00000"/>
                </a:solidFill>
              </a:rPr>
              <a:t>službene evidencije o rezultatima održanih natjecanja školskih sportskih društava </a:t>
            </a: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koju vodi </a:t>
            </a:r>
            <a:r>
              <a:rPr lang="hr-HR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Hrvatski školski športski savez</a:t>
            </a: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(HŠŠS) </a:t>
            </a:r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r-HR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6004745"/>
              </p:ext>
            </p:extLst>
          </p:nvPr>
        </p:nvGraphicFramePr>
        <p:xfrm>
          <a:off x="582278" y="2485255"/>
          <a:ext cx="5976019" cy="188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9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036">
                <a:tc>
                  <a:txBody>
                    <a:bodyPr/>
                    <a:lstStyle/>
                    <a:p>
                      <a:r>
                        <a:rPr lang="hr-HR" sz="1800" dirty="0"/>
                        <a:t>Rezultat </a:t>
                      </a:r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državnog sportskog </a:t>
                      </a:r>
                      <a:r>
                        <a:rPr lang="hr-HR" sz="1800" dirty="0"/>
                        <a:t>natjecanja</a:t>
                      </a: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Dodatni bodovi</a:t>
                      </a: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0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Prvo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osvojeno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mjesto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kao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>
                          <a:solidFill>
                            <a:schemeClr val="tx1"/>
                          </a:solidFill>
                        </a:rPr>
                        <a:t>član</a:t>
                      </a:r>
                      <a:r>
                        <a:rPr lang="hr-HR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800" dirty="0">
                          <a:solidFill>
                            <a:schemeClr val="tx1"/>
                          </a:solidFill>
                        </a:rPr>
                        <a:t>ekipe</a:t>
                      </a: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3 boda</a:t>
                      </a: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Drugo</a:t>
                      </a:r>
                      <a:r>
                        <a:rPr lang="hr-HR" sz="1800" dirty="0"/>
                        <a:t> </a:t>
                      </a:r>
                      <a:r>
                        <a:rPr lang="hr-HR" sz="1800" dirty="0">
                          <a:solidFill>
                            <a:schemeClr val="tx1"/>
                          </a:solidFill>
                        </a:rPr>
                        <a:t>osvojeno mjesto kao član ekipe</a:t>
                      </a: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2 boda</a:t>
                      </a: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2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Treće</a:t>
                      </a:r>
                      <a:r>
                        <a:rPr lang="hr-HR" sz="1800" dirty="0"/>
                        <a:t> osvojeno </a:t>
                      </a:r>
                      <a:r>
                        <a:rPr lang="hr-HR" sz="1800" dirty="0">
                          <a:solidFill>
                            <a:schemeClr val="tx1"/>
                          </a:solidFill>
                        </a:rPr>
                        <a:t>mjesto kao član ekipe</a:t>
                      </a: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1 bod</a:t>
                      </a: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317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1600" b="1" dirty="0">
                <a:solidFill>
                  <a:srgbClr val="FF0000"/>
                </a:solidFill>
                <a:latin typeface="+mj-lt"/>
              </a:rPr>
              <a:t>DODATNI ELEMENT</a:t>
            </a:r>
          </a:p>
        </p:txBody>
      </p:sp>
      <p:pic>
        <p:nvPicPr>
          <p:cNvPr id="22536" name="Picture 8" descr="Sports clipart 9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943" y="2708274"/>
            <a:ext cx="1439863" cy="14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921625" cy="1281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 I.  razred  srednje  škole  učenici  se  upisuju  u  skladu  s ...</a:t>
            </a:r>
            <a:endParaRPr lang="hr-H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76475"/>
            <a:ext cx="7507288" cy="37766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Odlukom o upisu učenika u 1.razred srednje škole u školskoj godini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2023./2024.</a:t>
            </a:r>
            <a:endParaRPr lang="hr-H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postupak upisa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broj upisnih mjesta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rokovi za prijavu i upis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ostali uvjeti i postupci za upis</a:t>
            </a:r>
            <a:br>
              <a:rPr lang="hr-HR" sz="2400" dirty="0">
                <a:solidFill>
                  <a:schemeClr val="tx1"/>
                </a:solidFill>
                <a:latin typeface="+mj-lt"/>
              </a:rPr>
            </a:br>
            <a:r>
              <a:rPr lang="hr-HR" sz="2400" dirty="0">
                <a:solidFill>
                  <a:schemeClr val="tx1"/>
                </a:solidFill>
                <a:latin typeface="+mj-lt"/>
              </a:rPr>
              <a:t/>
            </a:r>
            <a:br>
              <a:rPr lang="hr-HR" sz="2400" dirty="0">
                <a:solidFill>
                  <a:schemeClr val="tx1"/>
                </a:solidFill>
                <a:latin typeface="+mj-lt"/>
              </a:rPr>
            </a:br>
            <a:endParaRPr lang="hr-HR" sz="2400" dirty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Pravilnikom o elementima i kriterijima za izbor kandidata za upis u 1. razred srednje škole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hr-HR" sz="2400" b="1" dirty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Zakonom o odgoju i obrazovanju u osnovnoj i srednjoj školi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32775" cy="1117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 – NATJECANJA IZ ZNANJA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916113"/>
            <a:ext cx="7561263" cy="43624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r-HR" sz="2400" b="1" dirty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400" b="1" dirty="0">
                <a:solidFill>
                  <a:srgbClr val="C00000"/>
                </a:solidFill>
              </a:rPr>
              <a:t>Pravo na izravan upis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ili </a:t>
            </a:r>
            <a:r>
              <a:rPr lang="hr-HR" sz="2400" b="1" dirty="0">
                <a:solidFill>
                  <a:srgbClr val="C00000"/>
                </a:solidFill>
              </a:rPr>
              <a:t>dodatne </a:t>
            </a:r>
            <a:r>
              <a:rPr lang="hr-HR" sz="2400" b="1" dirty="0">
                <a:solidFill>
                  <a:schemeClr val="tx1"/>
                </a:solidFill>
              </a:rPr>
              <a:t>bodove </a:t>
            </a:r>
            <a:r>
              <a:rPr lang="hr-HR" sz="2400" dirty="0">
                <a:solidFill>
                  <a:schemeClr val="tx1"/>
                </a:solidFill>
              </a:rPr>
              <a:t>učenici</a:t>
            </a:r>
            <a:r>
              <a:rPr lang="hr-HR" sz="2400" b="1" dirty="0">
                <a:solidFill>
                  <a:schemeClr val="tx1"/>
                </a:solidFill>
              </a:rPr>
              <a:t> </a:t>
            </a:r>
            <a:r>
              <a:rPr lang="hr-HR" sz="2400" dirty="0">
                <a:solidFill>
                  <a:schemeClr val="tx1"/>
                </a:solidFill>
              </a:rPr>
              <a:t>imaju</a:t>
            </a:r>
            <a:r>
              <a:rPr lang="hr-HR" sz="2400" b="1" dirty="0">
                <a:solidFill>
                  <a:schemeClr val="tx1"/>
                </a:solidFill>
              </a:rPr>
              <a:t> </a:t>
            </a:r>
            <a:r>
              <a:rPr lang="hr-HR" sz="2400" dirty="0">
                <a:solidFill>
                  <a:schemeClr val="tx1"/>
                </a:solidFill>
              </a:rPr>
              <a:t>na osnovi rezultata postignutih na </a:t>
            </a:r>
            <a:r>
              <a:rPr lang="hr-HR" sz="2400" b="1" dirty="0">
                <a:solidFill>
                  <a:schemeClr val="tx1"/>
                </a:solidFill>
              </a:rPr>
              <a:t>državnim/međunarodnim natjecanjima iz</a:t>
            </a:r>
            <a:r>
              <a:rPr lang="hr-HR" sz="2400" dirty="0">
                <a:solidFill>
                  <a:schemeClr val="tx1"/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200" b="1" dirty="0">
                <a:solidFill>
                  <a:srgbClr val="C00000"/>
                </a:solidFill>
              </a:rPr>
              <a:t>HRVATSKOGA JEZIKA, MATEMATIKE, PRVOGA STRANOG JEZIKA</a:t>
            </a: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200" b="1" dirty="0">
                <a:solidFill>
                  <a:srgbClr val="C00000"/>
                </a:solidFill>
              </a:rPr>
              <a:t>dvaju nastavnih predmeta posebno značajnih za upis </a:t>
            </a: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r-HR" sz="2200" dirty="0">
                <a:solidFill>
                  <a:schemeClr val="tx1"/>
                </a:solidFill>
              </a:rPr>
              <a:t>u skladu s Popisom predmeta posebno važnih za upis iz Pravilnika</a:t>
            </a: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200" b="1" dirty="0">
                <a:solidFill>
                  <a:srgbClr val="C00000"/>
                </a:solidFill>
              </a:rPr>
              <a:t>jednog nastavnog predmeta </a:t>
            </a:r>
            <a:r>
              <a:rPr lang="hr-HR" sz="2200" dirty="0">
                <a:solidFill>
                  <a:schemeClr val="tx1"/>
                </a:solidFill>
              </a:rPr>
              <a:t>koji samostalno </a:t>
            </a:r>
            <a:r>
              <a:rPr lang="hr-HR" sz="2200" b="1" dirty="0">
                <a:solidFill>
                  <a:srgbClr val="C00000"/>
                </a:solidFill>
              </a:rPr>
              <a:t>određuje srednja škola </a:t>
            </a:r>
            <a:r>
              <a:rPr lang="hr-HR" sz="1800" b="1" dirty="0">
                <a:solidFill>
                  <a:srgbClr val="0070C0"/>
                </a:solidFill>
              </a:rPr>
              <a:t>( iz Kataloga natjecanja i smotri učenika/ca osnovnih i srednjih škola RH) – </a:t>
            </a:r>
            <a:r>
              <a:rPr lang="hr-HR" sz="1800" b="1" dirty="0">
                <a:solidFill>
                  <a:schemeClr val="tx1"/>
                </a:solidFill>
              </a:rPr>
              <a:t>pratiti na stranici srednje škole</a:t>
            </a:r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89092" name="TextBox 1"/>
          <p:cNvSpPr txBox="1">
            <a:spLocks noChangeArrowheads="1"/>
          </p:cNvSpPr>
          <p:nvPr/>
        </p:nvSpPr>
        <p:spPr bwMode="auto">
          <a:xfrm>
            <a:off x="251520" y="404813"/>
            <a:ext cx="79209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hr-HR" sz="2000" dirty="0">
              <a:solidFill>
                <a:srgbClr val="0066CC"/>
              </a:solidFill>
              <a:latin typeface="+mj-lt"/>
            </a:endParaRPr>
          </a:p>
          <a:p>
            <a:pPr eaLnBrk="0" hangingPunct="0">
              <a:defRPr/>
            </a:pPr>
            <a:r>
              <a:rPr lang="pt-BR" sz="2000" dirty="0">
                <a:solidFill>
                  <a:srgbClr val="0066CC"/>
                </a:solidFill>
                <a:latin typeface="+mj-lt"/>
              </a:rPr>
              <a:t>VREDNOVANJE</a:t>
            </a:r>
            <a:r>
              <a:rPr lang="hr-HR" sz="2000" dirty="0">
                <a:solidFill>
                  <a:srgbClr val="0066CC"/>
                </a:solidFill>
                <a:latin typeface="+mj-lt"/>
              </a:rPr>
              <a:t> </a:t>
            </a:r>
            <a:r>
              <a:rPr lang="pt-BR" sz="2000" dirty="0">
                <a:solidFill>
                  <a:srgbClr val="0066CC"/>
                </a:solidFill>
                <a:latin typeface="+mj-lt"/>
              </a:rPr>
              <a:t>REZULTATA</a:t>
            </a:r>
            <a:r>
              <a:rPr lang="hr-HR" sz="2000" dirty="0">
                <a:solidFill>
                  <a:srgbClr val="0066CC"/>
                </a:solidFill>
                <a:latin typeface="+mj-lt"/>
              </a:rPr>
              <a:t> KANDIDATA</a:t>
            </a:r>
            <a:r>
              <a:rPr lang="pt-BR" sz="2000" dirty="0">
                <a:solidFill>
                  <a:srgbClr val="0066CC"/>
                </a:solidFill>
                <a:latin typeface="+mj-lt"/>
              </a:rPr>
              <a:t> </a:t>
            </a:r>
            <a:endParaRPr lang="hr-HR" sz="2000" dirty="0">
              <a:solidFill>
                <a:srgbClr val="0066CC"/>
              </a:solidFill>
              <a:latin typeface="+mj-lt"/>
            </a:endParaRPr>
          </a:p>
          <a:p>
            <a:pPr eaLnBrk="0" hangingPunct="0">
              <a:defRPr/>
            </a:pPr>
            <a:r>
              <a:rPr lang="hr-HR" sz="2000" dirty="0">
                <a:solidFill>
                  <a:srgbClr val="0066CC"/>
                </a:solidFill>
                <a:latin typeface="+mj-lt"/>
              </a:rPr>
              <a:t>POSTIGNUTIH NA NATJECANJIMA IZ ZNANJA</a:t>
            </a:r>
            <a:endParaRPr lang="hr-HR" sz="2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3175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1600" b="1" dirty="0">
                <a:solidFill>
                  <a:srgbClr val="FF0000"/>
                </a:solidFill>
                <a:latin typeface="+mj-lt"/>
              </a:rPr>
              <a:t>DODATNI ELEMENT</a:t>
            </a:r>
          </a:p>
        </p:txBody>
      </p:sp>
      <p:sp>
        <p:nvSpPr>
          <p:cNvPr id="45061" name="AutoShape 4" descr="Summer Fun Competition Win Png Png Trophy Winner Stud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hr-HR"/>
          </a:p>
        </p:txBody>
      </p:sp>
      <p:pic>
        <p:nvPicPr>
          <p:cNvPr id="21512" name="Picture 8" descr="Victory in sports competition cartoon concept with golden, silv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549275"/>
            <a:ext cx="316865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404665"/>
            <a:ext cx="7848872" cy="122413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100" dirty="0">
                <a:solidFill>
                  <a:srgbClr val="0066CC"/>
                </a:solidFill>
              </a:rPr>
              <a:t>Primjer: vrednovanje rezultata s natjecanja iz znanja (Katalog natjecanja i smotri učenika i učenica osnovnih i srednjih škola RH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1916831"/>
          <a:ext cx="7488336" cy="446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3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4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6499"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Rezultat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državnog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ili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međunarodnog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natjecanja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u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znanju</a:t>
                      </a:r>
                    </a:p>
                  </a:txBody>
                  <a:tcPr marL="68585" marR="6858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Dodatni	</a:t>
                      </a:r>
                    </a:p>
                    <a:p>
                      <a:pPr algn="ctr"/>
                      <a:r>
                        <a:rPr lang="hr-HR" sz="1800" dirty="0"/>
                        <a:t>bodovi</a:t>
                      </a:r>
                    </a:p>
                  </a:txBody>
                  <a:tcPr marL="68585" marR="68585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1433"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Prvo</a:t>
                      </a:r>
                      <a:r>
                        <a:rPr lang="hr-HR" sz="1800" dirty="0"/>
                        <a:t>,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drugo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ili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treće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osvojeno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mjesto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kao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pojedinac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u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5.,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6.,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7.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ili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8.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razredu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osnovnog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obrazovanja</a:t>
                      </a:r>
                    </a:p>
                  </a:txBody>
                  <a:tcPr marL="68585" marR="68585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Izravan</a:t>
                      </a:r>
                      <a:r>
                        <a:rPr lang="hr-HR" sz="18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upis</a:t>
                      </a:r>
                    </a:p>
                    <a:p>
                      <a:pPr algn="ctr"/>
                      <a:r>
                        <a:rPr lang="pl-PL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Uvjet</a:t>
                      </a:r>
                      <a:r>
                        <a:rPr lang="pl-PL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–z</a:t>
                      </a:r>
                      <a:r>
                        <a:rPr lang="pl-PL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adovoljava na ispitu</a:t>
                      </a:r>
                      <a:br>
                        <a:rPr lang="pl-PL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sposobnosti i darovitosti u</a:t>
                      </a:r>
                    </a:p>
                    <a:p>
                      <a:pPr algn="ctr"/>
                      <a:r>
                        <a:rPr lang="pl-PL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školama kojima je to uvjet za upis</a:t>
                      </a:r>
                      <a:endParaRPr lang="hr-HR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5" marR="68585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Prvo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osvojeno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mjesto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/>
                        <a:t>kao</a:t>
                      </a:r>
                      <a:r>
                        <a:rPr lang="hr-HR" sz="1800" baseline="0" dirty="0"/>
                        <a:t> </a:t>
                      </a:r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član</a:t>
                      </a:r>
                      <a:r>
                        <a:rPr lang="hr-HR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skupine </a:t>
                      </a:r>
                      <a:r>
                        <a:rPr lang="hr-HR" sz="1800" dirty="0"/>
                        <a:t>u 5., 6., 7. i 8. razredu</a:t>
                      </a:r>
                    </a:p>
                  </a:txBody>
                  <a:tcPr marL="68585" marR="6858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4 boda</a:t>
                      </a:r>
                    </a:p>
                  </a:txBody>
                  <a:tcPr marL="68585" marR="68585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Drugo</a:t>
                      </a:r>
                      <a:r>
                        <a:rPr lang="hr-HR" sz="1800" dirty="0"/>
                        <a:t> osvojeno mjesto kao </a:t>
                      </a:r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član skupine </a:t>
                      </a:r>
                      <a:r>
                        <a:rPr lang="hr-HR" sz="1800" dirty="0"/>
                        <a:t>u 5., 6., 7. i 8. razredu</a:t>
                      </a:r>
                    </a:p>
                  </a:txBody>
                  <a:tcPr marL="68585" marR="6858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3 boda</a:t>
                      </a:r>
                    </a:p>
                  </a:txBody>
                  <a:tcPr marL="68585" marR="68585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Treće</a:t>
                      </a:r>
                      <a:r>
                        <a:rPr lang="hr-HR" sz="1800" dirty="0"/>
                        <a:t> osvojeno mjesto kao </a:t>
                      </a:r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član skupine </a:t>
                      </a:r>
                      <a:r>
                        <a:rPr lang="hr-HR" sz="1800" dirty="0"/>
                        <a:t>u 5., 6., 7. i 8. razredu</a:t>
                      </a:r>
                    </a:p>
                  </a:txBody>
                  <a:tcPr marL="68585" marR="6858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2 bod</a:t>
                      </a:r>
                    </a:p>
                  </a:txBody>
                  <a:tcPr marL="68585" marR="68585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473"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Sudjelovanje</a:t>
                      </a:r>
                      <a:r>
                        <a:rPr lang="hr-HR" sz="1800" dirty="0"/>
                        <a:t> kao </a:t>
                      </a:r>
                      <a:r>
                        <a:rPr lang="hr-HR" sz="1800" dirty="0">
                          <a:solidFill>
                            <a:srgbClr val="C00000"/>
                          </a:solidFill>
                        </a:rPr>
                        <a:t>pojedinac ili član</a:t>
                      </a:r>
                      <a:r>
                        <a:rPr lang="hr-HR" sz="1800" baseline="0" dirty="0">
                          <a:solidFill>
                            <a:srgbClr val="C00000"/>
                          </a:solidFill>
                        </a:rPr>
                        <a:t> skupine </a:t>
                      </a:r>
                      <a:r>
                        <a:rPr lang="hr-HR" sz="1800" dirty="0"/>
                        <a:t>u 5., 6., 7. i 8. razredu</a:t>
                      </a:r>
                    </a:p>
                  </a:txBody>
                  <a:tcPr marL="68585" marR="6858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hr-HR" sz="1800" b="1" baseline="0" dirty="0">
                          <a:solidFill>
                            <a:srgbClr val="C00000"/>
                          </a:solidFill>
                        </a:rPr>
                        <a:t> bod</a:t>
                      </a:r>
                      <a:endParaRPr lang="hr-HR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5" marR="68585" marT="45704" marB="4570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1258888" y="1196975"/>
            <a:ext cx="6889750" cy="5362575"/>
          </a:xfrm>
        </p:spPr>
        <p:txBody>
          <a:bodyPr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b="1" dirty="0">
                <a:solidFill>
                  <a:schemeClr val="tx1"/>
                </a:solidFill>
              </a:rPr>
              <a:t>Rezultati natjecanja bit će uneseni izravno u Nacionalni informacijski sustav prijava i upisa u srednje škole (NISpuSŠ) na temelju postojećih podataka u sustavu e-Matice i učenici ih ne trebaju dodatno dokazivati. </a:t>
            </a: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b="1" dirty="0">
                <a:solidFill>
                  <a:schemeClr val="tx1"/>
                </a:solidFill>
              </a:rPr>
              <a:t>Ako neki od rezultata nije vidljiv na učenikovu korisničkom profilu na: srednje.e-upisi.hr, učenik</a:t>
            </a: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b="1" dirty="0">
                <a:solidFill>
                  <a:schemeClr val="tx1"/>
                </a:solidFill>
              </a:rPr>
              <a:t>se treba obratiti </a:t>
            </a:r>
            <a:r>
              <a:rPr lang="hr-HR" sz="2800" b="1" u="sng" dirty="0">
                <a:solidFill>
                  <a:schemeClr val="tx1"/>
                </a:solidFill>
              </a:rPr>
              <a:t>razredniku.</a:t>
            </a: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hr-HR" sz="2800" b="1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hr-HR" sz="2800" b="1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dirty="0">
                <a:solidFill>
                  <a:schemeClr val="tx1"/>
                </a:solidFill>
              </a:rPr>
              <a:t>Učeniku se na osnovi vrednovanja rezultata postignutih na</a:t>
            </a: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b="1" dirty="0">
                <a:solidFill>
                  <a:srgbClr val="0070C0"/>
                </a:solidFill>
              </a:rPr>
              <a:t>natjecanjima iz znanja i u sportu</a:t>
            </a:r>
            <a:r>
              <a:rPr lang="hr-HR" sz="2800" dirty="0">
                <a:solidFill>
                  <a:srgbClr val="0070C0"/>
                </a:solidFill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b="1" dirty="0">
                <a:solidFill>
                  <a:schemeClr val="tx1"/>
                </a:solidFill>
              </a:rPr>
              <a:t>vrednuje</a:t>
            </a:r>
            <a:r>
              <a:rPr lang="hr-HR" sz="2800" b="1" dirty="0">
                <a:solidFill>
                  <a:srgbClr val="C00000"/>
                </a:solidFill>
              </a:rPr>
              <a:t> </a:t>
            </a:r>
            <a:r>
              <a:rPr lang="hr-HR" sz="2800" b="1" dirty="0">
                <a:solidFill>
                  <a:srgbClr val="FF0000"/>
                </a:solidFill>
              </a:rPr>
              <a:t>isključivo </a:t>
            </a:r>
            <a:r>
              <a:rPr lang="hr-HR" sz="2800" b="1" u="sng" dirty="0">
                <a:solidFill>
                  <a:srgbClr val="FF0000"/>
                </a:solidFill>
              </a:rPr>
              <a:t>jedno </a:t>
            </a: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b="1" dirty="0">
                <a:solidFill>
                  <a:srgbClr val="FF0000"/>
                </a:solidFill>
              </a:rPr>
              <a:t>(najpovoljnije) postignuće.</a:t>
            </a:r>
          </a:p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b="1" dirty="0">
                <a:solidFill>
                  <a:srgbClr val="C00000"/>
                </a:solidFill>
              </a:rPr>
              <a:t/>
            </a:r>
            <a:br>
              <a:rPr lang="hr-HR" sz="2800" b="1" dirty="0">
                <a:solidFill>
                  <a:srgbClr val="C00000"/>
                </a:solidFill>
              </a:rPr>
            </a:br>
            <a:r>
              <a:rPr lang="hr-HR" sz="1800" dirty="0"/>
              <a:t/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3173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1600" b="1" dirty="0">
                <a:solidFill>
                  <a:srgbClr val="FF0000"/>
                </a:solidFill>
                <a:latin typeface="+mj-lt"/>
              </a:rPr>
              <a:t>DODATNI ELEMENT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865188"/>
            <a:ext cx="8593137" cy="5907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Učenik </a:t>
            </a:r>
            <a:r>
              <a:rPr lang="hr-HR" sz="2400" dirty="0">
                <a:solidFill>
                  <a:schemeClr val="tx1"/>
                </a:solidFill>
              </a:rPr>
              <a:t>ostvaruje pravo na </a:t>
            </a:r>
            <a:r>
              <a:rPr lang="pl-PL" sz="2800" b="1" dirty="0" smtClean="0">
                <a:solidFill>
                  <a:srgbClr val="00CC00"/>
                </a:solidFill>
              </a:rPr>
              <a:t>POSEBAN ELEMENT </a:t>
            </a:r>
            <a:r>
              <a:rPr lang="hr-HR" sz="2400" dirty="0" smtClean="0">
                <a:solidFill>
                  <a:schemeClr val="tx1"/>
                </a:solidFill>
              </a:rPr>
              <a:t>vrednovanja </a:t>
            </a:r>
            <a:r>
              <a:rPr lang="hr-HR" sz="2400" dirty="0">
                <a:solidFill>
                  <a:schemeClr val="tx1"/>
                </a:solidFill>
              </a:rPr>
              <a:t>ako: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800" dirty="0">
                <a:solidFill>
                  <a:schemeClr val="tx1"/>
                </a:solidFill>
              </a:rPr>
              <a:t>ima</a:t>
            </a:r>
            <a:r>
              <a:rPr lang="hr-HR" sz="1800" b="1" dirty="0">
                <a:solidFill>
                  <a:srgbClr val="C00000"/>
                </a:solidFill>
              </a:rPr>
              <a:t> zdravstvene teškoće</a:t>
            </a: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za ostvarivanje prava na poseban element vrednovanja </a:t>
            </a:r>
            <a:r>
              <a:rPr lang="hr-HR" sz="1800" dirty="0">
                <a:solidFill>
                  <a:schemeClr val="tx1"/>
                </a:solidFill>
              </a:rPr>
              <a:t>učenik prilaže stručno </a:t>
            </a:r>
            <a:r>
              <a:rPr lang="hr-HR" sz="1800" b="1" dirty="0">
                <a:solidFill>
                  <a:schemeClr val="tx1"/>
                </a:solidFill>
              </a:rPr>
              <a:t>mišljenje Službe  za profesionalno usmjeravanje </a:t>
            </a:r>
            <a:r>
              <a:rPr lang="hr-HR" sz="1800" dirty="0">
                <a:solidFill>
                  <a:schemeClr val="tx1"/>
                </a:solidFill>
              </a:rPr>
              <a:t>HZZ-a</a:t>
            </a:r>
            <a:endParaRPr lang="hr-HR" sz="1800" b="1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800" dirty="0">
                <a:solidFill>
                  <a:schemeClr val="tx1"/>
                </a:solidFill>
              </a:rPr>
              <a:t> živi u </a:t>
            </a:r>
            <a:r>
              <a:rPr lang="hr-HR" sz="1800" b="1" dirty="0">
                <a:solidFill>
                  <a:srgbClr val="C00000"/>
                </a:solidFill>
              </a:rPr>
              <a:t>otežanim uvjetima obrazovanja uzrokovanim nepovoljnim, ekonomskim i socijalnim čimbenicima </a:t>
            </a:r>
            <a:r>
              <a:rPr lang="hr-HR" sz="1800" dirty="0"/>
              <a:t/>
            </a:r>
            <a:br>
              <a:rPr lang="hr-HR" sz="1800" dirty="0"/>
            </a:br>
            <a:endParaRPr lang="hr-H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   Neovisno o tome ispunjavaju li uvjete za ostvarivanje više prava, </a:t>
            </a:r>
            <a:r>
              <a:rPr lang="hr-HR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u</a:t>
            </a:r>
            <a:r>
              <a:rPr lang="hr-HR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čenicima</a:t>
            </a:r>
            <a:r>
              <a:rPr lang="hr-H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će se </a:t>
            </a:r>
            <a:r>
              <a:rPr lang="hr-H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priznati </a:t>
            </a:r>
            <a:r>
              <a:rPr lang="hr-HR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ostvarivanje</a:t>
            </a:r>
            <a:r>
              <a:rPr lang="hr-H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isključivo jednoga (najpovoljnijega) prava.</a:t>
            </a:r>
          </a:p>
        </p:txBody>
      </p:sp>
      <p:pic>
        <p:nvPicPr>
          <p:cNvPr id="18434" name="Picture 2" descr="Hand Emoji Clipart Point - Emoji Hand Pointing Left , Transparen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19625" y="1633104"/>
            <a:ext cx="720080" cy="42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442325" cy="1584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uspjeha učenika koji žive u otežanim uvjetima obrazovanja (nepovoljnim ekonomskim, socijalnim te odgojnim čimbenicima)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89138"/>
            <a:ext cx="7704138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>
                <a:solidFill>
                  <a:schemeClr val="tx1"/>
                </a:solidFill>
              </a:rPr>
              <a:t>Kandidat živi u otežanim uvjetima obrazovanja uzrokovanim ekonomskim, socijalnim te odgojnim čimbenicima koji su mogli utjecati na njegov školski uspjeh u osnovnoj školi ako: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800" dirty="0">
                <a:solidFill>
                  <a:schemeClr val="tx1"/>
                </a:solidFill>
              </a:rPr>
              <a:t>živi uz </a:t>
            </a:r>
            <a:r>
              <a:rPr lang="hr-HR" sz="1800" b="1" dirty="0">
                <a:solidFill>
                  <a:srgbClr val="C00000"/>
                </a:solidFill>
              </a:rPr>
              <a:t>jednoga i/ili oba roditelja  s dugotrajnom teškom bolesti </a:t>
            </a:r>
            <a:endParaRPr lang="hr-HR" sz="1800" b="1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800" dirty="0">
                <a:solidFill>
                  <a:schemeClr val="tx1"/>
                </a:solidFill>
              </a:rPr>
              <a:t>živi uz </a:t>
            </a:r>
            <a:r>
              <a:rPr lang="hr-HR" sz="1800" b="1" dirty="0">
                <a:solidFill>
                  <a:srgbClr val="C00000"/>
                </a:solidFill>
              </a:rPr>
              <a:t>dugotrajno nezaposlena oba roditelja </a:t>
            </a:r>
            <a:endParaRPr lang="hr-HR" sz="1800" b="1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800" dirty="0">
                <a:solidFill>
                  <a:schemeClr val="tx1"/>
                </a:solidFill>
              </a:rPr>
              <a:t>živi uz </a:t>
            </a:r>
            <a:r>
              <a:rPr lang="hr-HR" sz="1800" b="1" dirty="0">
                <a:solidFill>
                  <a:srgbClr val="C00000"/>
                </a:solidFill>
              </a:rPr>
              <a:t>samohranoga roditelja korisnika socijalne skrbi </a:t>
            </a:r>
          </a:p>
          <a:p>
            <a:pPr lvl="2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1800" dirty="0">
                <a:solidFill>
                  <a:schemeClr val="tx1"/>
                </a:solidFill>
              </a:rPr>
              <a:t>   (roditelj koji nije u braku i ne živi u  izvanbračnoj zajednici, a sam se skrbi o svome djetetu i uzdržava ga)</a:t>
            </a:r>
            <a:endParaRPr lang="hr-HR" sz="1800" b="1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800" dirty="0">
                <a:solidFill>
                  <a:schemeClr val="tx1"/>
                </a:solidFill>
              </a:rPr>
              <a:t>mu je </a:t>
            </a:r>
            <a:r>
              <a:rPr lang="hr-HR" sz="1800" b="1" dirty="0">
                <a:solidFill>
                  <a:srgbClr val="C00000"/>
                </a:solidFill>
              </a:rPr>
              <a:t>jedan roditelj preminuo</a:t>
            </a: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hr-HR" dirty="0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95288" y="260350"/>
            <a:ext cx="31750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hr-HR" altLang="x-none" sz="1600" b="1" dirty="0">
                <a:solidFill>
                  <a:srgbClr val="00CC00"/>
                </a:solidFill>
                <a:latin typeface="+mj-lt"/>
              </a:rPr>
              <a:t>POSEBAN ELEMENT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r>
              <a:rPr lang="hr-HR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hr-HR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hr-HR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7129487" cy="359973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hr-HR" sz="1800" dirty="0" smtClean="0">
                <a:solidFill>
                  <a:srgbClr val="FF0000"/>
                </a:solidFill>
              </a:rPr>
              <a:t>Važno priložiti:</a:t>
            </a:r>
            <a:endParaRPr lang="hr-HR" sz="1800" dirty="0">
              <a:solidFill>
                <a:srgbClr val="FF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600" dirty="0">
                <a:solidFill>
                  <a:schemeClr val="tx1"/>
                </a:solidFill>
                <a:latin typeface="+mj-lt"/>
              </a:rPr>
              <a:t>liječničku potvrdu o dugotrajnoj težoj bolesti jednoga i/ili oba roditelja;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1600" dirty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600" dirty="0">
                <a:solidFill>
                  <a:schemeClr val="tx1"/>
                </a:solidFill>
                <a:latin typeface="+mj-lt"/>
              </a:rPr>
              <a:t>potvrdu nadležnoga područnoga ureda Hrvatskoga zavoda za zapošljavanje o dugotrajnoj nezaposlenosti oba roditelja;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1600" dirty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600" dirty="0">
                <a:solidFill>
                  <a:schemeClr val="tx1"/>
                </a:solidFill>
                <a:latin typeface="+mj-lt"/>
              </a:rPr>
              <a:t>potvrdu o korištenju socijalne pomoći; rješenje ili drugi upravni akt centra za socijalnu skrb ili nadležnoga tijela Grada Zagreba o pravu samohranoga roditelja u statusu socijalne skrbi izdanih od ovlaštenih službi u zdravstvu, socijalnoj skrbi i za zapošljavanje;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1600" dirty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1600" dirty="0">
                <a:solidFill>
                  <a:schemeClr val="tx1"/>
                </a:solidFill>
                <a:latin typeface="+mj-lt"/>
              </a:rPr>
              <a:t>ispravu iz matice umrlih ili smrtni list koje je izdalo nadležno tijelo u jedinici lokalne ili područne (regionalne) jedinice ili Grada Zagreba;</a:t>
            </a:r>
          </a:p>
        </p:txBody>
      </p:sp>
      <p:pic>
        <p:nvPicPr>
          <p:cNvPr id="18434" name="Picture 2" descr="Paperwork Cartoon High Res Stock Images | Shutterstock"/>
          <p:cNvPicPr>
            <a:picLocks noChangeAspect="1" noChangeArrowheads="1"/>
          </p:cNvPicPr>
          <p:nvPr/>
        </p:nvPicPr>
        <p:blipFill>
          <a:blip r:embed="rId2" cstate="print"/>
          <a:srcRect l="7098" r="9494" b="8201"/>
          <a:stretch>
            <a:fillRect/>
          </a:stretch>
        </p:blipFill>
        <p:spPr bwMode="auto">
          <a:xfrm>
            <a:off x="6444208" y="1340768"/>
            <a:ext cx="2373638" cy="171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CC00"/>
                </a:solidFill>
                <a:latin typeface="+mj-lt"/>
              </a:rPr>
              <a:t>POSEBAN ELEMENT</a:t>
            </a:r>
            <a:endParaRPr lang="hr-HR" sz="1600" dirty="0">
              <a:solidFill>
                <a:srgbClr val="00CC00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9C8E6F-8132-42C7-9F7C-3A83806E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96" y="609600"/>
            <a:ext cx="6943923" cy="1320800"/>
          </a:xfrm>
        </p:spPr>
        <p:txBody>
          <a:bodyPr>
            <a:normAutofit/>
          </a:bodyPr>
          <a:lstStyle/>
          <a:p>
            <a:r>
              <a:rPr lang="hr-HR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Vrednovanje uspjeha kandidata sa zdravstvenim teškoćama</a:t>
            </a:r>
            <a:endParaRPr lang="hr-HR" sz="25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9E6E933-7E11-4A27-97C4-A68D8CC0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učenik</a:t>
            </a:r>
            <a:r>
              <a:rPr lang="hr-HR" sz="1800" u="none" strike="noStrike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je osnovno obrazovanje završio po redovitome nastavnom planu i programu, a kojem su zdravstvene teškoće mogle utjecati na postizanje rezultata tijekom prethodnog razdoblja</a:t>
            </a:r>
          </a:p>
          <a:p>
            <a:pPr marL="0" indent="0">
              <a:buNone/>
            </a:pPr>
            <a:r>
              <a:rPr lang="hr-HR" sz="1800" b="1" dirty="0">
                <a:solidFill>
                  <a:srgbClr val="FF0000"/>
                </a:solidFill>
              </a:rPr>
              <a:t>Važno </a:t>
            </a:r>
            <a:r>
              <a:rPr lang="hr-HR" sz="1800" b="1" dirty="0" smtClean="0">
                <a:solidFill>
                  <a:srgbClr val="FF0000"/>
                </a:solidFill>
              </a:rPr>
              <a:t>priložiti: </a:t>
            </a:r>
            <a:endParaRPr lang="hr-HR" sz="1800" b="1" dirty="0">
              <a:solidFill>
                <a:srgbClr val="FF0000"/>
              </a:solidFill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stručno mišljenje Službe za profesionalno usmjeravanje Hrvatskoga zavoda za zapošljavanje o sposobnostima i motivaciji učenika </a:t>
            </a:r>
          </a:p>
          <a:p>
            <a:r>
              <a:rPr lang="hr-H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tručno mišljenje nadležnoga školskog liječnika koji je pratio kandidata tijekom prethodnog obrazovanja</a:t>
            </a:r>
            <a:endParaRPr lang="hr-HR" sz="1800" dirty="0"/>
          </a:p>
          <a:p>
            <a:endParaRPr lang="hr-HR" sz="1800" u="none" strike="noStrike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6366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340200-87AE-4FAE-85B3-2C142132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Vrednovanje uspjeha kandidata pripadnika Romske nacionalne manjine i kandidata bez roditeljske skrbi</a:t>
            </a:r>
            <a:endParaRPr lang="hr-H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0E7529-6BE3-4AEA-908F-0BFA4B2B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97" y="1844824"/>
            <a:ext cx="8024043" cy="3881437"/>
          </a:xfrm>
        </p:spPr>
        <p:txBody>
          <a:bodyPr/>
          <a:lstStyle/>
          <a:p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Učenik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koji je pripadnik romske nacionalne manjine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dodaju se </a:t>
            </a:r>
            <a:r>
              <a:rPr lang="hr-H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dva boda 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broj bodova koji je utvrđen tijekom postupka vrednovanja -  prilaže </a:t>
            </a:r>
            <a:r>
              <a:rPr lang="hr-H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potvrdu o pripadnosti romskoj nacionalnoj manjini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(rodni list učenika ili rodni list jednog od roditelja/skrbnika ili izvadak iz popisa birača za roditelja/skrbnika)</a:t>
            </a:r>
            <a:endParaRPr lang="hr-H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Učeniku koji je dijete bez roditelja ili odgovarajuće roditeljske skrbi prema zakonu koji uređuje socijalnu skrb dodaje se </a:t>
            </a:r>
            <a:r>
              <a:rPr lang="hr-H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jedan bod 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broj bodova koji je utvrđen tijekom postupka vrednovanja - prilaže </a:t>
            </a:r>
            <a:r>
              <a:rPr lang="hr-H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potvrdu nadležnog centra za socijalnu skrb 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je dijete bez roditelja ili odgovarajuće roditeljske skrbi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99954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4856" cy="5040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600" b="1" dirty="0">
                <a:solidFill>
                  <a:srgbClr val="005392"/>
                </a:solidFill>
              </a:rPr>
              <a:t>Vrednovanje uspjeha učenika s teškoćama u razvoju, odnosno težim zdravstvenim teškoćama</a:t>
            </a:r>
            <a:br>
              <a:rPr lang="hr-HR" sz="2600" b="1" dirty="0">
                <a:solidFill>
                  <a:srgbClr val="005392"/>
                </a:solidFill>
              </a:rPr>
            </a:br>
            <a:r>
              <a:rPr lang="hr-HR" sz="2600" b="1" dirty="0">
                <a:solidFill>
                  <a:srgbClr val="005392"/>
                </a:solidFill>
              </a:rPr>
              <a:t/>
            </a:r>
            <a:br>
              <a:rPr lang="hr-HR" sz="2600" b="1" dirty="0">
                <a:solidFill>
                  <a:srgbClr val="005392"/>
                </a:solidFill>
              </a:rPr>
            </a:br>
            <a:endParaRPr lang="hr-HR" sz="2600" dirty="0">
              <a:solidFill>
                <a:srgbClr val="0053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344816" cy="316835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rgbClr val="93A299"/>
              </a:buClr>
              <a:buFont typeface="Wingdings 3" charset="2"/>
              <a:buChar char=""/>
              <a:defRPr/>
            </a:pPr>
            <a:endParaRPr lang="hr-HR" sz="1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rgbClr val="93A299"/>
              </a:buClr>
              <a:buFont typeface="Wingdings 3" charset="2"/>
              <a:buChar char=""/>
              <a:defRPr/>
            </a:pPr>
            <a:r>
              <a:rPr lang="hr-HR" sz="1800" dirty="0">
                <a:solidFill>
                  <a:schemeClr val="tx1"/>
                </a:solidFill>
              </a:rPr>
              <a:t>Učenici se rangiraju na </a:t>
            </a:r>
            <a:r>
              <a:rPr lang="hr-HR" sz="1800" b="1" u="sng" dirty="0">
                <a:solidFill>
                  <a:schemeClr val="tx1"/>
                </a:solidFill>
              </a:rPr>
              <a:t>zasebnim ljestvicama poretka u programima obrazovanja za koje posjeduju stručno mišljenje službe za profesionalno usmjeravanja Hrvatskog zavoda za zapošljavanje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1800" dirty="0"/>
              <a:t/>
            </a:r>
            <a:br>
              <a:rPr lang="hr-HR" sz="1800" dirty="0"/>
            </a:br>
            <a:r>
              <a:rPr lang="hr-HR" sz="1800" b="1" dirty="0">
                <a:solidFill>
                  <a:schemeClr val="tx1"/>
                </a:solidFill>
              </a:rPr>
              <a:t>Važno : </a:t>
            </a:r>
            <a:endParaRPr lang="hr-HR" sz="1800" dirty="0"/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1800" dirty="0">
                <a:solidFill>
                  <a:schemeClr val="tx1"/>
                </a:solidFill>
              </a:rPr>
              <a:t>imati</a:t>
            </a:r>
            <a:r>
              <a:rPr lang="hr-HR" sz="1800" b="1" dirty="0">
                <a:solidFill>
                  <a:schemeClr val="tx1"/>
                </a:solidFill>
              </a:rPr>
              <a:t> </a:t>
            </a:r>
            <a:r>
              <a:rPr lang="hr-HR" sz="1800" b="1" dirty="0">
                <a:solidFill>
                  <a:srgbClr val="FF0000"/>
                </a:solidFill>
              </a:rPr>
              <a:t>Rješenje Gradskog ureda za obrazovanje o primjerenom programu obrazovanja</a:t>
            </a:r>
            <a:endParaRPr lang="hr-HR" sz="18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1800" dirty="0">
                <a:solidFill>
                  <a:schemeClr val="tx1"/>
                </a:solidFill>
              </a:rPr>
              <a:t>imati</a:t>
            </a:r>
            <a:r>
              <a:rPr lang="hr-HR" sz="1800" b="1" dirty="0">
                <a:solidFill>
                  <a:schemeClr val="tx1"/>
                </a:solidFill>
              </a:rPr>
              <a:t> </a:t>
            </a:r>
            <a:r>
              <a:rPr lang="hr-HR" sz="1800" b="1" dirty="0">
                <a:solidFill>
                  <a:srgbClr val="FF0000"/>
                </a:solidFill>
              </a:rPr>
              <a:t>Stručno mišljenje Službe za profesionalno usmjeravanje Hrvatskoga zavoda za zapošljavanje</a:t>
            </a:r>
            <a:endParaRPr lang="hr-HR" sz="18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r-HR" sz="1800" dirty="0">
                <a:solidFill>
                  <a:schemeClr val="tx1"/>
                </a:solidFill>
              </a:rPr>
              <a:t>zadovoljiti </a:t>
            </a:r>
            <a:r>
              <a:rPr lang="hr-HR" sz="1800" b="1" dirty="0">
                <a:solidFill>
                  <a:srgbClr val="FF0000"/>
                </a:solidFill>
              </a:rPr>
              <a:t>na ispitu sposobnosti i darovitosti </a:t>
            </a:r>
            <a:r>
              <a:rPr lang="hr-HR" sz="1800" dirty="0">
                <a:solidFill>
                  <a:schemeClr val="tx1"/>
                </a:solidFill>
              </a:rPr>
              <a:t>u onim školama u kojima je to uvjet za upis</a:t>
            </a:r>
            <a:endParaRPr lang="hr-HR" sz="18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chemeClr val="tx1"/>
                </a:solidFill>
              </a:rPr>
              <a:t>Upisuje se onoliko učenika s rješenjem koliko se u tome programu obrazovanja može upisati kandidata prema Državnom pedagoškom standardu srednjoškolskog sustava odgoja i obrazovanja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/>
            </a:r>
            <a:br>
              <a:rPr lang="hr-HR" sz="1800" dirty="0"/>
            </a:br>
            <a:endParaRPr lang="hr-H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304800" y="260648"/>
            <a:ext cx="7651576" cy="6408440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/>
            </a:r>
            <a:br>
              <a:rPr lang="hr-HR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</a:br>
            <a:r>
              <a:rPr lang="hr-HR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/>
            </a:r>
            <a:br>
              <a:rPr lang="hr-HR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</a:br>
            <a:r>
              <a:rPr lang="hr-HR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Bodovni prag koji (ako) srednja škola postavi vrijedi i za učenike s teškoćama u razvoju </a:t>
            </a:r>
            <a:r>
              <a:rPr lang="hr-HR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  <a:sym typeface="Wingdings" pitchFamily="2" charset="2"/>
              </a:rPr>
              <a:t> </a:t>
            </a:r>
            <a:r>
              <a:rPr lang="hr-HR" sz="2400" dirty="0">
                <a:solidFill>
                  <a:srgbClr val="1D538B"/>
                </a:solidFill>
                <a:ea typeface="Times New Roman" pitchFamily="18" charset="0"/>
                <a:cs typeface="Calibri" pitchFamily="34" charset="0"/>
                <a:sym typeface="Wingdings" pitchFamily="2" charset="2"/>
              </a:rPr>
              <a:t>p</a:t>
            </a:r>
            <a:r>
              <a:rPr lang="hr-HR" sz="2400" dirty="0">
                <a:solidFill>
                  <a:srgbClr val="1D538B"/>
                </a:solidFill>
                <a:ea typeface="Times New Roman" pitchFamily="18" charset="0"/>
                <a:cs typeface="Calibri" pitchFamily="34" charset="0"/>
              </a:rPr>
              <a:t>otrebno o tome voditi računa prilikom prijave programa</a:t>
            </a:r>
            <a:endParaRPr lang="hr-HR" sz="2400" dirty="0">
              <a:solidFill>
                <a:srgbClr val="FF0000"/>
              </a:solidFill>
              <a:ea typeface="Times New Roman" pitchFamily="18" charset="0"/>
              <a:cs typeface="Calibri" pitchFamily="34" charset="0"/>
            </a:endParaRPr>
          </a:p>
          <a:p>
            <a:endParaRPr lang="hr-HR" sz="2400" dirty="0">
              <a:solidFill>
                <a:srgbClr val="FF0000"/>
              </a:solidFill>
              <a:ea typeface="Times New Roman" pitchFamily="18" charset="0"/>
              <a:cs typeface="Calibri" pitchFamily="34" charset="0"/>
            </a:endParaRPr>
          </a:p>
          <a:p>
            <a:pPr algn="ctr"/>
            <a:r>
              <a:rPr lang="hr-HR" sz="2400" u="sng" dirty="0">
                <a:solidFill>
                  <a:srgbClr val="00B050"/>
                </a:solidFill>
                <a:ea typeface="Times New Roman" pitchFamily="18" charset="0"/>
                <a:cs typeface="Calibri" pitchFamily="34" charset="0"/>
              </a:rPr>
              <a:t>Kandidati s teškoćama u razvoju mogu se prijaviti i kao redovni kandidati</a:t>
            </a:r>
            <a:r>
              <a:rPr lang="hr-HR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/>
            </a:r>
            <a:br>
              <a:rPr lang="hr-HR" sz="2400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</a:br>
            <a:r>
              <a:rPr lang="hr-HR" sz="2400" dirty="0">
                <a:ea typeface="Times New Roman" pitchFamily="18" charset="0"/>
                <a:cs typeface="Calibri" pitchFamily="34" charset="0"/>
              </a:rPr>
              <a:t/>
            </a:r>
            <a:br>
              <a:rPr lang="hr-HR" sz="2400" dirty="0">
                <a:ea typeface="Times New Roman" pitchFamily="18" charset="0"/>
                <a:cs typeface="Calibri" pitchFamily="34" charset="0"/>
              </a:rPr>
            </a:br>
            <a:r>
              <a:rPr lang="hr-HR" sz="2200" dirty="0">
                <a:solidFill>
                  <a:srgbClr val="1D538B"/>
                </a:solidFill>
                <a:ea typeface="Times New Roman" pitchFamily="18" charset="0"/>
                <a:cs typeface="Calibri" pitchFamily="34" charset="0"/>
              </a:rPr>
              <a:t>Ako ne uspiju upisati željeni program kao kandidat s teškoćama – </a:t>
            </a:r>
            <a:r>
              <a:rPr lang="hr-HR" sz="2200" dirty="0">
                <a:solidFill>
                  <a:schemeClr val="tx1"/>
                </a:solidFill>
                <a:ea typeface="Times New Roman" pitchFamily="18" charset="0"/>
                <a:cs typeface="Calibri" pitchFamily="34" charset="0"/>
              </a:rPr>
              <a:t>zbog kvote po razredima </a:t>
            </a:r>
            <a:r>
              <a:rPr lang="hr-HR" sz="2200" dirty="0">
                <a:solidFill>
                  <a:srgbClr val="1D538B"/>
                </a:solidFill>
                <a:ea typeface="Times New Roman" pitchFamily="18" charset="0"/>
                <a:cs typeface="Calibri" pitchFamily="34" charset="0"/>
              </a:rPr>
              <a:t>– mogu se prijaviti kao redovni kandidati ili čekati jesenski rok za učenike s teškoćama</a:t>
            </a:r>
            <a:endParaRPr lang="hr-HR" sz="2200" dirty="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35938" cy="692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Prijave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upisi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srednje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</a:t>
            </a:r>
            <a:endParaRPr lang="hr-H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89040"/>
            <a:ext cx="2553072" cy="106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8313" y="2852738"/>
            <a:ext cx="8315325" cy="3671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55903D"/>
              </a:buClr>
              <a:buSzPct val="105000"/>
              <a:buFont typeface="Wingdings" pitchFamily="2" charset="2"/>
              <a:buNone/>
              <a:defRPr/>
            </a:pPr>
            <a:r>
              <a:rPr lang="hr-HR" sz="1600" b="1" dirty="0">
                <a:latin typeface="+mj-lt"/>
              </a:rPr>
              <a:t>Sustav pokriva cijeli proces:</a:t>
            </a:r>
          </a:p>
          <a:p>
            <a:pPr>
              <a:buClr>
                <a:srgbClr val="55903D"/>
              </a:buClr>
              <a:buSzPct val="105000"/>
              <a:buFont typeface="Arial" pitchFamily="34" charset="0"/>
              <a:buChar char="•"/>
              <a:defRPr/>
            </a:pPr>
            <a:endParaRPr lang="hr-HR" sz="1600" b="1" dirty="0">
              <a:latin typeface="+mj-lt"/>
            </a:endParaRPr>
          </a:p>
          <a:p>
            <a:pPr>
              <a:buClr>
                <a:srgbClr val="55903D"/>
              </a:buClr>
              <a:buSzPct val="105000"/>
              <a:buFont typeface="Arial" pitchFamily="34" charset="0"/>
              <a:buChar char="•"/>
              <a:defRPr/>
            </a:pPr>
            <a:r>
              <a:rPr lang="hr-HR" sz="1600" b="1" dirty="0">
                <a:latin typeface="+mj-lt"/>
              </a:rPr>
              <a:t>pretraživanje obrazovnih programa prema željenim kriterijima</a:t>
            </a:r>
          </a:p>
          <a:p>
            <a:pPr>
              <a:buClr>
                <a:srgbClr val="55903D"/>
              </a:buClr>
              <a:buSzPct val="105000"/>
              <a:buFont typeface="Arial" pitchFamily="34" charset="0"/>
              <a:buChar char="•"/>
              <a:defRPr/>
            </a:pPr>
            <a:r>
              <a:rPr lang="hr-HR" sz="1600" b="1" dirty="0">
                <a:latin typeface="+mj-lt"/>
              </a:rPr>
              <a:t>prijavu odabranih programa </a:t>
            </a:r>
          </a:p>
          <a:p>
            <a:pPr>
              <a:buClr>
                <a:srgbClr val="55903D"/>
              </a:buClr>
              <a:buSzPct val="105000"/>
              <a:buFont typeface="Arial" pitchFamily="34" charset="0"/>
              <a:buChar char="•"/>
              <a:defRPr/>
            </a:pPr>
            <a:r>
              <a:rPr lang="hr-HR" sz="1600" b="1" dirty="0">
                <a:latin typeface="+mj-lt"/>
              </a:rPr>
              <a:t>uvid u rezultate po tim programima</a:t>
            </a:r>
          </a:p>
          <a:p>
            <a:pPr>
              <a:buClr>
                <a:srgbClr val="55903D"/>
              </a:buClr>
              <a:buSzPct val="105000"/>
              <a:buFont typeface="Arial" pitchFamily="34" charset="0"/>
              <a:buChar char="•"/>
              <a:defRPr/>
            </a:pPr>
            <a:r>
              <a:rPr lang="hr-HR" sz="1600" b="1" dirty="0">
                <a:latin typeface="+mj-lt"/>
              </a:rPr>
              <a:t>ostvarivanje prava na upis u srednju školu</a:t>
            </a:r>
            <a:endParaRPr lang="hr-HR" b="1" dirty="0">
              <a:solidFill>
                <a:srgbClr val="00B050"/>
              </a:solidFill>
              <a:latin typeface="+mj-lt"/>
            </a:endParaRPr>
          </a:p>
          <a:p>
            <a:pPr>
              <a:buClr>
                <a:srgbClr val="55903D"/>
              </a:buClr>
              <a:buSzPct val="105000"/>
              <a:buFont typeface="Arial" pitchFamily="34" charset="0"/>
              <a:buChar char="•"/>
              <a:defRPr/>
            </a:pPr>
            <a:endParaRPr lang="hr-HR" sz="1800" b="1" dirty="0">
              <a:solidFill>
                <a:srgbClr val="00B050"/>
              </a:solidFill>
              <a:latin typeface="+mj-lt"/>
            </a:endParaRPr>
          </a:p>
          <a:p>
            <a:pPr>
              <a:buClr>
                <a:srgbClr val="55903D"/>
              </a:buClr>
              <a:buSzPct val="105000"/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rgbClr val="00B050"/>
                </a:solidFill>
                <a:latin typeface="+mj-lt"/>
              </a:rPr>
              <a:t>Prijave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 i </a:t>
            </a:r>
            <a:r>
              <a:rPr lang="en-US" sz="2400" b="1" dirty="0" err="1">
                <a:solidFill>
                  <a:srgbClr val="00B050"/>
                </a:solidFill>
                <a:latin typeface="+mj-lt"/>
              </a:rPr>
              <a:t>upisi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j-lt"/>
              </a:rPr>
              <a:t>putem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j-lt"/>
              </a:rPr>
              <a:t>mrežne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j-lt"/>
              </a:rPr>
              <a:t>stranice</a:t>
            </a:r>
            <a:r>
              <a:rPr lang="hr-HR" sz="2400" b="1" dirty="0">
                <a:solidFill>
                  <a:srgbClr val="00B050"/>
                </a:solidFill>
                <a:latin typeface="+mj-lt"/>
              </a:rPr>
              <a:t>:</a:t>
            </a:r>
            <a:r>
              <a:rPr lang="hr-HR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hr-HR" sz="2400" i="1" dirty="0" smtClean="0">
              <a:solidFill>
                <a:srgbClr val="00B050"/>
              </a:solidFill>
              <a:latin typeface="+mj-lt"/>
            </a:endParaRPr>
          </a:p>
          <a:p>
            <a:pPr>
              <a:buClr>
                <a:srgbClr val="55903D"/>
              </a:buClr>
              <a:buSzPct val="105000"/>
              <a:buNone/>
              <a:defRPr/>
            </a:pPr>
            <a:r>
              <a:rPr lang="hr-HR" sz="2400" b="0" i="1" dirty="0" smtClean="0">
                <a:solidFill>
                  <a:srgbClr val="00B050"/>
                </a:solidFill>
                <a:effectLst/>
                <a:latin typeface="+mj-lt"/>
              </a:rPr>
              <a:t>                </a:t>
            </a:r>
            <a:r>
              <a:rPr lang="hr-HR" b="0" i="1" dirty="0" smtClean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hr-HR" b="0" i="0" dirty="0" smtClean="0">
                <a:solidFill>
                  <a:srgbClr val="FF0000"/>
                </a:solidFill>
                <a:effectLst/>
                <a:latin typeface="+mj-lt"/>
              </a:rPr>
              <a:t>srednje.e-upisi.hr</a:t>
            </a:r>
            <a:endParaRPr lang="hr-HR" b="1" u="sng" dirty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55903D"/>
              </a:buClr>
              <a:buSzPct val="105000"/>
              <a:buFont typeface="Wingdings" pitchFamily="2" charset="2"/>
              <a:buNone/>
              <a:defRPr/>
            </a:pPr>
            <a:endParaRPr lang="hr-HR" sz="2400" b="1" u="sng" dirty="0">
              <a:solidFill>
                <a:srgbClr val="008000"/>
              </a:solidFill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01700" y="1185863"/>
            <a:ext cx="61928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hr-H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ta-IN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ta-IN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3" y="1268413"/>
            <a:ext cx="4608512" cy="134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1116013" y="1341438"/>
            <a:ext cx="43195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rgbClr val="0066CC"/>
                </a:solidFill>
                <a:latin typeface="+mj-lt"/>
              </a:rPr>
              <a:t>NISpuSŠ </a:t>
            </a:r>
            <a:r>
              <a:rPr lang="hr-HR" sz="2400" b="1" dirty="0">
                <a:solidFill>
                  <a:srgbClr val="0066CC"/>
                </a:solidFill>
                <a:latin typeface="+mj-lt"/>
                <a:sym typeface="Wingdings" pitchFamily="2" charset="2"/>
              </a:rPr>
              <a:t> </a:t>
            </a:r>
            <a:r>
              <a:rPr lang="hr-HR" sz="2400" dirty="0">
                <a:solidFill>
                  <a:srgbClr val="0066CC"/>
                </a:solidFill>
                <a:latin typeface="+mj-lt"/>
              </a:rPr>
              <a:t>Nacionalni informacijski sustav prijava i upisa u srednje škole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96" y="476673"/>
            <a:ext cx="8096052" cy="5565354"/>
          </a:xfrm>
        </p:spPr>
        <p:txBody>
          <a:bodyPr/>
          <a:lstStyle/>
          <a:p>
            <a:r>
              <a:rPr lang="hr-HR" sz="2000" dirty="0" smtClean="0"/>
              <a:t>Dokumenti kojima se dokazuje ostvarivanje dodatnih bodova ili prava prednosti dodaju se na kartici Dodatni bodovi / prava prednosti</a:t>
            </a:r>
            <a:endParaRPr lang="hr-HR" sz="2000" dirty="0"/>
          </a:p>
        </p:txBody>
      </p:sp>
      <p:pic>
        <p:nvPicPr>
          <p:cNvPr id="73730" name="Picture 2" descr="C:\Users\andre4\Pictures\Screenshots\Screenshot (72).png"/>
          <p:cNvPicPr>
            <a:picLocks noChangeAspect="1" noChangeArrowheads="1"/>
          </p:cNvPicPr>
          <p:nvPr/>
        </p:nvPicPr>
        <p:blipFill>
          <a:blip r:embed="rId2" cstate="print"/>
          <a:srcRect l="38378" t="32281" r="17716" b="27847"/>
          <a:stretch>
            <a:fillRect/>
          </a:stretch>
        </p:blipFill>
        <p:spPr bwMode="auto">
          <a:xfrm>
            <a:off x="259049" y="1628799"/>
            <a:ext cx="8548624" cy="47525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C6E1D99-FA19-495A-A192-5216285C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6912768" cy="5781379"/>
          </a:xfrm>
        </p:spPr>
        <p:txBody>
          <a:bodyPr/>
          <a:lstStyle/>
          <a:p>
            <a:pPr indent="180340" algn="just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hr-HR" sz="2200" b="1" spc="30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</a:pP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Ako </a:t>
            </a:r>
            <a:r>
              <a:rPr lang="hr-HR" sz="2200" b="1" spc="30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200" b="1" spc="3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ili više </a:t>
            </a: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učenika </a:t>
            </a:r>
            <a:r>
              <a:rPr lang="hr-HR" sz="2200" b="1" spc="3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 zadnjem mjestu ljestvice poretka imaju isti ukupan broj bodova </a:t>
            </a: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upisuje </a:t>
            </a:r>
            <a:r>
              <a:rPr lang="hr-HR" sz="2200" b="1" spc="3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 onaj kandidat koji ostvaruju pravo na poseban element </a:t>
            </a: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vrednovanja</a:t>
            </a:r>
            <a:endParaRPr lang="hr-HR" sz="2200" spc="30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</a:pPr>
            <a:r>
              <a:rPr lang="hr-HR" sz="2200" b="1" spc="3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Ako </a:t>
            </a:r>
            <a:r>
              <a:rPr lang="hr-HR" sz="2200" b="1" spc="30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200" b="1" spc="3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ili više </a:t>
            </a: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učenika </a:t>
            </a:r>
            <a:r>
              <a:rPr lang="hr-HR" sz="2200" b="1" spc="3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 zadnjem mjestu ljestvice poretka imaju isti ukupan broj bodova </a:t>
            </a: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 </a:t>
            </a:r>
            <a:r>
              <a:rPr lang="hr-HR" sz="2200" b="1" spc="3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ostvaruju pravo na poseban element vrednovanja upisuju se svi </a:t>
            </a:r>
            <a:r>
              <a:rPr lang="hr-HR" sz="2200" b="1" spc="3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kandidati</a:t>
            </a:r>
            <a:endParaRPr lang="hr-HR" sz="2200" b="1" spc="30" dirty="0" smtClean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</a:pPr>
            <a:r>
              <a:rPr lang="hr-HR" sz="2200" b="1" spc="3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hr-HR" sz="2000" dirty="0" smtClean="0"/>
              <a:t>Ako škola ima propisan </a:t>
            </a:r>
            <a:r>
              <a:rPr lang="hr-HR" sz="2000" u="sng" dirty="0" smtClean="0">
                <a:solidFill>
                  <a:srgbClr val="00CC00"/>
                </a:solidFill>
              </a:rPr>
              <a:t>minimalni bodovni prag, </a:t>
            </a:r>
            <a:r>
              <a:rPr lang="hr-HR" sz="2000" dirty="0" smtClean="0"/>
              <a:t>kandidat mora zadovoljiti prag isključivo temeljem ocjena iz osnovne škole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2000" dirty="0" smtClean="0"/>
              <a:t> </a:t>
            </a:r>
            <a:r>
              <a:rPr lang="hr-HR" sz="2000" dirty="0" smtClean="0">
                <a:sym typeface="Wingdings" pitchFamily="2" charset="2"/>
              </a:rPr>
              <a:t></a:t>
            </a:r>
            <a:r>
              <a:rPr lang="hr-HR" sz="2000" dirty="0" smtClean="0"/>
              <a:t> dodatni bodovi se ne uračunavaju bodovima iz osnovne škole kod računanja bodova za zadovoljavanje minimalnog bodovnog praga </a:t>
            </a: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180340" algn="just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</a:pPr>
            <a:endParaRPr lang="hr-HR" sz="2200" spc="30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1026" name="Picture 2" descr="Exclamation Point Icon Vector Art, Icons, and Graphics for Free Download">
            <a:extLst>
              <a:ext uri="{FF2B5EF4-FFF2-40B4-BE49-F238E27FC236}">
                <a16:creationId xmlns:a16="http://schemas.microsoft.com/office/drawing/2014/main" xmlns="" id="{32AA6429-9D66-42B3-90BA-95C87671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71217"/>
            <a:ext cx="15121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925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684169" cy="3600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Zdravstvena sposobnost kandidata</a:t>
            </a:r>
            <a:r>
              <a:rPr lang="hr-HR" sz="2800" dirty="0">
                <a:solidFill>
                  <a:srgbClr val="C00000"/>
                </a:solidFill>
              </a:rPr>
              <a:t/>
            </a:r>
            <a:br>
              <a:rPr lang="hr-HR" sz="2800" dirty="0">
                <a:solidFill>
                  <a:srgbClr val="C00000"/>
                </a:solidFill>
              </a:rPr>
            </a:b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467544" y="944724"/>
            <a:ext cx="6767983" cy="5255790"/>
          </a:xfrm>
        </p:spPr>
        <p:txBody>
          <a:bodyPr/>
          <a:lstStyle/>
          <a:p>
            <a:pPr marL="0" indent="0">
              <a:buNone/>
            </a:pPr>
            <a:endParaRPr lang="hr-H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2800" dirty="0">
              <a:solidFill>
                <a:schemeClr val="tx1"/>
              </a:solidFill>
            </a:endParaRPr>
          </a:p>
          <a:p>
            <a:r>
              <a:rPr lang="hr-HR" sz="2800" dirty="0">
                <a:solidFill>
                  <a:schemeClr val="tx1"/>
                </a:solidFill>
              </a:rPr>
              <a:t>Za obrazovne programe kojima je </a:t>
            </a:r>
            <a:r>
              <a:rPr lang="hr-HR" sz="2800" b="1" dirty="0">
                <a:solidFill>
                  <a:schemeClr val="tx1"/>
                </a:solidFill>
              </a:rPr>
              <a:t>određeno obvezno utvrđivanje zdravstvene sposobnosti </a:t>
            </a:r>
            <a:r>
              <a:rPr lang="hr-HR" sz="2800" dirty="0">
                <a:solidFill>
                  <a:schemeClr val="tx1"/>
                </a:solidFill>
              </a:rPr>
              <a:t>učenika, pri upisu u školu treba imati:</a:t>
            </a:r>
          </a:p>
          <a:p>
            <a:endParaRPr lang="hr-HR" sz="2800" dirty="0">
              <a:solidFill>
                <a:schemeClr val="tx1"/>
              </a:solidFill>
            </a:endParaRPr>
          </a:p>
          <a:p>
            <a:pPr lvl="2"/>
            <a:r>
              <a:rPr lang="hr-HR" sz="2000" b="1" dirty="0">
                <a:solidFill>
                  <a:srgbClr val="C00000"/>
                </a:solidFill>
              </a:rPr>
              <a:t>potvrdu nadležnoga školskog liječnika o zdravstvenoj sposobnosti učenika</a:t>
            </a:r>
            <a:r>
              <a:rPr lang="hr-HR" sz="2000" dirty="0">
                <a:solidFill>
                  <a:schemeClr val="tx1"/>
                </a:solidFill>
              </a:rPr>
              <a:t> za propisani program ili </a:t>
            </a:r>
          </a:p>
          <a:p>
            <a:pPr lvl="2"/>
            <a:r>
              <a:rPr lang="hr-HR" sz="2000" b="1" dirty="0">
                <a:solidFill>
                  <a:srgbClr val="C00000"/>
                </a:solidFill>
              </a:rPr>
              <a:t>liječničku svjedodžbu medicine rada</a:t>
            </a:r>
            <a:endParaRPr lang="hr-HR" sz="2000" dirty="0">
              <a:solidFill>
                <a:schemeClr val="tx1"/>
              </a:solidFill>
            </a:endParaRPr>
          </a:p>
          <a:p>
            <a:endParaRPr lang="hr-HR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395536" y="395238"/>
            <a:ext cx="7836297" cy="1281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uspjeha kandidata za upis u programe obrazovanja za vezane obrte</a:t>
            </a:r>
            <a:r>
              <a:rPr lang="hr-HR" sz="2800" dirty="0">
                <a:solidFill>
                  <a:srgbClr val="C00000"/>
                </a:solidFill>
              </a:rPr>
              <a:t/>
            </a:r>
            <a:br>
              <a:rPr lang="hr-HR" sz="2800" dirty="0">
                <a:solidFill>
                  <a:srgbClr val="C00000"/>
                </a:solidFill>
              </a:rPr>
            </a:b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469312" cy="410492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hr-HR" sz="2900" dirty="0">
              <a:solidFill>
                <a:schemeClr val="tx1"/>
              </a:solidFill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r-HR" sz="2800" dirty="0">
                <a:solidFill>
                  <a:schemeClr val="tx1"/>
                </a:solidFill>
              </a:rPr>
              <a:t>NA  UPISU u srednjoj školi dostaviti </a:t>
            </a:r>
            <a:r>
              <a:rPr lang="hr-HR" sz="2800" b="1" dirty="0">
                <a:solidFill>
                  <a:srgbClr val="FF0000"/>
                </a:solidFill>
              </a:rPr>
              <a:t>liječničku svjedodžbu medicine rada </a:t>
            </a:r>
            <a:r>
              <a:rPr lang="hr-HR" sz="2800" dirty="0">
                <a:solidFill>
                  <a:schemeClr val="tx1"/>
                </a:solidFill>
              </a:rPr>
              <a:t>i sklopljen </a:t>
            </a:r>
            <a:r>
              <a:rPr lang="hr-HR" sz="2800" dirty="0">
                <a:solidFill>
                  <a:srgbClr val="FF0000"/>
                </a:solidFill>
              </a:rPr>
              <a:t>ugovor o </a:t>
            </a:r>
            <a:r>
              <a:rPr lang="hr-HR" sz="2800" dirty="0" smtClean="0">
                <a:solidFill>
                  <a:srgbClr val="FF0000"/>
                </a:solidFill>
              </a:rPr>
              <a:t>naukovanju</a:t>
            </a:r>
            <a:endParaRPr lang="hr-HR" sz="2800" b="1" dirty="0">
              <a:solidFill>
                <a:schemeClr val="tx1"/>
              </a:solidFill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r-HR" sz="2800" b="1" dirty="0">
                <a:solidFill>
                  <a:schemeClr val="tx1"/>
                </a:solidFill>
              </a:rPr>
              <a:t> </a:t>
            </a:r>
            <a:r>
              <a:rPr lang="hr-HR" sz="2800" dirty="0">
                <a:solidFill>
                  <a:schemeClr val="tx1"/>
                </a:solidFill>
              </a:rPr>
              <a:t>Broj slobodnih mjesta za izvođenje praktične nastave i vježbi naukovanja dostupan na stranicama ministarstva nadležnog za obrt </a:t>
            </a:r>
            <a:r>
              <a:rPr lang="hr-HR" sz="2800" b="1" dirty="0">
                <a:solidFill>
                  <a:schemeClr val="tx1"/>
                </a:solidFill>
              </a:rPr>
              <a:t>putem aplikacije </a:t>
            </a:r>
            <a:r>
              <a:rPr lang="hr-HR" sz="2800" b="1" dirty="0">
                <a:solidFill>
                  <a:srgbClr val="0083E6"/>
                </a:solidFill>
              </a:rPr>
              <a:t>e-Naukovanje</a:t>
            </a:r>
            <a:endParaRPr lang="hr-HR" altLang="x-none" sz="2800" b="1" dirty="0">
              <a:solidFill>
                <a:srgbClr val="0083E6"/>
              </a:solidFill>
              <a:cs typeface="Times New Roman" panose="020206030504050203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1800" dirty="0"/>
              <a:t/>
            </a:r>
            <a:br>
              <a:rPr lang="hr-HR" sz="1800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427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5313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Image result for carpenter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94435"/>
            <a:ext cx="2160240" cy="216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0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92457"/>
            <a:ext cx="1800200" cy="206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programa obrazovanja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23219" y="493215"/>
            <a:ext cx="7868294" cy="1291682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hr-HR" altLang="x-none" sz="1800" b="1" u="sng" dirty="0">
                <a:solidFill>
                  <a:srgbClr val="00B050"/>
                </a:solidFill>
              </a:rPr>
              <a:t>Lista prioriteta </a:t>
            </a:r>
            <a:endParaRPr lang="hr-HR" altLang="x-none" sz="1600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dirty="0">
                <a:solidFill>
                  <a:srgbClr val="002060"/>
                </a:solidFill>
              </a:rPr>
              <a:t>programi, obrazovanja koji se žele upisati, dodaju se na listu prioriteta koja se može mijenjati do roka navedenoga u Kalendaru</a:t>
            </a:r>
            <a:endParaRPr lang="hr-HR" altLang="x-none" dirty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altLang="x-none" sz="1600" dirty="0">
                <a:solidFill>
                  <a:schemeClr val="tx1"/>
                </a:solidFill>
              </a:rPr>
              <a:t>na 1. </a:t>
            </a:r>
            <a:r>
              <a:rPr lang="hr-HR" altLang="x-none" sz="1600" dirty="0" smtClean="0">
                <a:solidFill>
                  <a:schemeClr val="tx1"/>
                </a:solidFill>
              </a:rPr>
              <a:t>mjesto, na vrh </a:t>
            </a:r>
            <a:r>
              <a:rPr lang="hr-HR" altLang="x-none" sz="1600" dirty="0">
                <a:solidFill>
                  <a:schemeClr val="tx1"/>
                </a:solidFill>
              </a:rPr>
              <a:t>liste postaviti program obrazovanja koji se najviše želi upisati, zatim </a:t>
            </a:r>
            <a:r>
              <a:rPr lang="hr-HR" altLang="x-none" dirty="0">
                <a:solidFill>
                  <a:schemeClr val="tx1"/>
                </a:solidFill>
              </a:rPr>
              <a:t>na 2. mjesto onaj program koji se malo manje želi upisati, itd.</a:t>
            </a:r>
            <a:endParaRPr lang="hr-HR" sz="1600" b="1" dirty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b="1" dirty="0">
                <a:solidFill>
                  <a:srgbClr val="FF0000"/>
                </a:solidFill>
              </a:rPr>
              <a:t>učenik</a:t>
            </a:r>
            <a:r>
              <a:rPr lang="hr-HR" sz="1600" b="1" dirty="0">
                <a:solidFill>
                  <a:srgbClr val="FF0000"/>
                </a:solidFill>
              </a:rPr>
              <a:t> će se optimalno rasporediti na program obrazovanja koji mu je najviši na listi prioriteta, a za koji se, prema ostvarenim bodovima, nalazi u sklopu upisne </a:t>
            </a:r>
            <a:r>
              <a:rPr lang="hr-HR" sz="1600" b="1" dirty="0" smtClean="0">
                <a:solidFill>
                  <a:srgbClr val="FF0000"/>
                </a:solidFill>
              </a:rPr>
              <a:t>kvote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dirty="0" smtClean="0">
                <a:solidFill>
                  <a:schemeClr val="tx1"/>
                </a:solidFill>
              </a:rPr>
              <a:t>ljestvice poretka obnavljaju se svakih sat vremena pa je promjenu podataka ili redoslijeda na listi prioriteta moguće vidjeti za najviše sat vremena</a:t>
            </a:r>
            <a:endParaRPr lang="hr-HR" sz="1600" b="1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sz="1600" b="1" dirty="0">
                <a:solidFill>
                  <a:schemeClr val="tx1"/>
                </a:solidFill>
              </a:rPr>
              <a:t>nakon zaključavanja  odabira programa obrazovanja odnosno škola, nikakve izmjene više neće biti moguće </a:t>
            </a:r>
            <a:endParaRPr lang="hr-HR" b="1" dirty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hr-HR" altLang="x-none" sz="1400" i="1" dirty="0">
                <a:solidFill>
                  <a:schemeClr val="tx1"/>
                </a:solidFill>
              </a:rPr>
              <a:t>prilikom prijave programa potrebno odabrati </a:t>
            </a:r>
            <a:r>
              <a:rPr lang="hr-HR" altLang="x-none" sz="1400" b="1" i="1" dirty="0">
                <a:solidFill>
                  <a:srgbClr val="0083E6"/>
                </a:solidFill>
              </a:rPr>
              <a:t>prvi</a:t>
            </a:r>
            <a:r>
              <a:rPr lang="hr-HR" altLang="x-none" sz="1400" i="1" dirty="0">
                <a:solidFill>
                  <a:srgbClr val="0083E6"/>
                </a:solidFill>
              </a:rPr>
              <a:t> i </a:t>
            </a:r>
            <a:r>
              <a:rPr lang="hr-HR" altLang="x-none" sz="1400" b="1" i="1" dirty="0">
                <a:solidFill>
                  <a:srgbClr val="0083E6"/>
                </a:solidFill>
              </a:rPr>
              <a:t>drugi strani jezik </a:t>
            </a:r>
            <a:r>
              <a:rPr lang="hr-HR" altLang="x-none" sz="1400" i="1" dirty="0">
                <a:solidFill>
                  <a:schemeClr val="tx1"/>
                </a:solidFill>
              </a:rPr>
              <a:t>i </a:t>
            </a:r>
            <a:r>
              <a:rPr lang="hr-HR" altLang="x-none" sz="1400" b="1" i="1" dirty="0">
                <a:solidFill>
                  <a:srgbClr val="0083E6"/>
                </a:solidFill>
              </a:rPr>
              <a:t>izborne predmete</a:t>
            </a:r>
            <a:r>
              <a:rPr lang="hr-HR" altLang="x-none" sz="1400" b="1" i="1" dirty="0">
                <a:solidFill>
                  <a:schemeClr val="tx1"/>
                </a:solidFill>
              </a:rPr>
              <a:t> </a:t>
            </a:r>
            <a:r>
              <a:rPr lang="hr-HR" altLang="x-none" sz="1400" i="1" dirty="0">
                <a:solidFill>
                  <a:schemeClr val="tx1"/>
                </a:solidFill>
              </a:rPr>
              <a:t>između ponuđenih (ne utječu na rangiranje)</a:t>
            </a:r>
            <a:endParaRPr lang="hr-HR" altLang="x-none" sz="1800" i="1" dirty="0">
              <a:solidFill>
                <a:schemeClr val="tx1"/>
              </a:solidFill>
            </a:endParaRP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hr-HR" altLang="x-none" sz="1400" i="1" dirty="0">
                <a:solidFill>
                  <a:schemeClr val="tx1"/>
                </a:solidFill>
              </a:rPr>
              <a:t>za prvi strani jezik se može odabrati jezik koji učenik nije učio 4 godine, ali se onda u srednjoj školi provodi provjera znanja </a:t>
            </a:r>
            <a:r>
              <a:rPr lang="hr-HR" altLang="x-none" sz="1400" b="1" i="1" dirty="0">
                <a:solidFill>
                  <a:schemeClr val="tx1"/>
                </a:solidFill>
              </a:rPr>
              <a:t>(kako bi se utvrdila mogućnost daljnjeg učenja tog stranog jezika)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hr-HR" i="1" dirty="0">
                <a:solidFill>
                  <a:schemeClr val="tx1"/>
                </a:solidFill>
              </a:rPr>
              <a:t>rezultati provjere znanja u jednoj školi vrijede za prijavu u druge škole koje uvjetuju znanje </a:t>
            </a:r>
            <a:r>
              <a:rPr lang="hr-HR" b="1" i="1" dirty="0">
                <a:solidFill>
                  <a:schemeClr val="tx1"/>
                </a:solidFill>
              </a:rPr>
              <a:t>istog stranog jezika </a:t>
            </a:r>
            <a:r>
              <a:rPr lang="hr-HR" i="1" dirty="0">
                <a:solidFill>
                  <a:schemeClr val="tx1"/>
                </a:solidFill>
              </a:rPr>
              <a:t>tijekom cijelog upisnog postupka</a:t>
            </a:r>
            <a:endParaRPr lang="hr-HR" altLang="x-none" sz="1400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997200"/>
            <a:ext cx="8291513" cy="3671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hr-HR" altLang="x-none" sz="6400" dirty="0">
              <a:latin typeface="+mn-lt"/>
            </a:endParaRPr>
          </a:p>
        </p:txBody>
      </p:sp>
      <p:pic>
        <p:nvPicPr>
          <p:cNvPr id="40962" name="Picture 2" descr="Cartoon Checkmark Stock Illustrations – 2,509 Cartoon Checkmark Stock  Illustrations, Vectors &amp; Clipart - Dreamstime"/>
          <p:cNvPicPr>
            <a:picLocks noChangeAspect="1" noChangeArrowheads="1"/>
          </p:cNvPicPr>
          <p:nvPr/>
        </p:nvPicPr>
        <p:blipFill>
          <a:blip r:embed="rId2" cstate="print"/>
          <a:srcRect l="14408" r="13551"/>
          <a:stretch>
            <a:fillRect/>
          </a:stretch>
        </p:blipFill>
        <p:spPr bwMode="auto">
          <a:xfrm>
            <a:off x="0" y="2924944"/>
            <a:ext cx="1080120" cy="149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508396" y="548680"/>
            <a:ext cx="7591996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  <a:defRPr/>
            </a:pPr>
            <a:endParaRPr lang="hr-HR" altLang="x-none" sz="2800" dirty="0">
              <a:latin typeface="+mj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 2"/>
              <a:buChar char=""/>
              <a:defRPr/>
            </a:pPr>
            <a:r>
              <a:rPr lang="hr-HR" sz="2800" dirty="0" smtClean="0">
                <a:latin typeface="+mj-lt"/>
              </a:rPr>
              <a:t>nakon</a:t>
            </a:r>
            <a:r>
              <a:rPr lang="vi-VN" sz="2800" dirty="0" smtClean="0">
                <a:latin typeface="+mj-lt"/>
              </a:rPr>
              <a:t> zaključavanja mogućnosti odabira obrazovnih programa kandidati više ne mogu dodavati, brisati i mijenjati svoje prioritete</a:t>
            </a:r>
            <a:endParaRPr lang="hr-HR" sz="2800" dirty="0" smtClean="0">
              <a:latin typeface="+mj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 2"/>
              <a:buChar char=""/>
              <a:defRPr/>
            </a:pPr>
            <a:endParaRPr lang="hr-HR" sz="2800" dirty="0" smtClean="0">
              <a:latin typeface="+mj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 2"/>
              <a:buChar char=""/>
              <a:defRPr/>
            </a:pPr>
            <a:r>
              <a:rPr lang="hr-HR" sz="2800" dirty="0" smtClean="0">
                <a:latin typeface="+mj-lt"/>
              </a:rPr>
              <a:t>l</a:t>
            </a:r>
            <a:r>
              <a:rPr lang="vi-VN" sz="2800" dirty="0" smtClean="0">
                <a:latin typeface="+mj-lt"/>
              </a:rPr>
              <a:t>jestvice poretka još se uvijek mogu mijenjati sve do događaja </a:t>
            </a:r>
            <a:r>
              <a:rPr lang="vi-VN" sz="2800" i="1" u="sng" dirty="0" smtClean="0">
                <a:latin typeface="+mj-lt"/>
              </a:rPr>
              <a:t>"Objava konačnih ljestvica poretka" </a:t>
            </a:r>
            <a:r>
              <a:rPr lang="vi-VN" sz="2800" dirty="0" smtClean="0">
                <a:latin typeface="+mj-lt"/>
              </a:rPr>
              <a:t>uslijed ispravka netočno unesenih ocjena u sustav, rješavanja prigovora ili unosa rezultata dodatnih provjera</a:t>
            </a:r>
            <a:endParaRPr lang="hr-HR" altLang="x-none" sz="2800" dirty="0">
              <a:latin typeface="+mj-lt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E4380C2-41CD-47D3-9CAB-D00F4311B9F8}"/>
              </a:ext>
            </a:extLst>
          </p:cNvPr>
          <p:cNvSpPr txBox="1"/>
          <p:nvPr/>
        </p:nvSpPr>
        <p:spPr>
          <a:xfrm>
            <a:off x="323528" y="31784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+mj-lt"/>
              </a:rPr>
              <a:t>Završetak prijave obrazovnih programa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03942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Važne upute i datumi </a:t>
            </a:r>
            <a:r>
              <a:rPr lang="hr-HR" dirty="0">
                <a:solidFill>
                  <a:schemeClr val="tx1"/>
                </a:solidFill>
              </a:rPr>
              <a:t/>
            </a:r>
            <a:br>
              <a:rPr lang="hr-HR" dirty="0">
                <a:solidFill>
                  <a:schemeClr val="tx1"/>
                </a:solidFill>
              </a:rPr>
            </a:b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052512"/>
            <a:ext cx="784887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hr-HR" b="1" dirty="0">
                <a:solidFill>
                  <a:srgbClr val="C00000"/>
                </a:solidFill>
                <a:latin typeface="+mj-lt"/>
              </a:rPr>
              <a:t>Redovni </a:t>
            </a:r>
            <a:r>
              <a:rPr lang="hr-HR" b="1" dirty="0" smtClean="0">
                <a:solidFill>
                  <a:srgbClr val="C00000"/>
                </a:solidFill>
                <a:latin typeface="+mj-lt"/>
              </a:rPr>
              <a:t>kandidati</a:t>
            </a: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r>
              <a:rPr lang="hr-HR" dirty="0" smtClean="0">
                <a:solidFill>
                  <a:srgbClr val="00CC00"/>
                </a:solidFill>
                <a:latin typeface="+mj-lt"/>
                <a:hlinkClick r:id="rId2"/>
              </a:rPr>
              <a:t>VIZUALNI HODOGRAM</a:t>
            </a:r>
            <a:endParaRPr lang="hr-HR" dirty="0" smtClean="0">
              <a:solidFill>
                <a:srgbClr val="00CC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hr-HR" dirty="0" smtClean="0">
                <a:latin typeface="+mj-lt"/>
                <a:hlinkClick r:id="rId3"/>
              </a:rPr>
              <a:t>UPUTE – UPIS U SREDNJU ŠKOLU</a:t>
            </a: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r>
              <a:rPr lang="hr-HR" b="1" dirty="0" smtClean="0">
                <a:solidFill>
                  <a:srgbClr val="C00000"/>
                </a:solidFill>
                <a:latin typeface="+mj-lt"/>
              </a:rPr>
              <a:t>Kandidati s teškoćama u razvoju</a:t>
            </a: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r>
              <a:rPr lang="hr-HR" dirty="0" smtClean="0">
                <a:latin typeface="+mj-lt"/>
                <a:hlinkClick r:id="rId4"/>
              </a:rPr>
              <a:t>VIZUALNI HODOGRAM</a:t>
            </a: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r>
              <a:rPr lang="hr-HR" dirty="0" smtClean="0">
                <a:latin typeface="+mj-lt"/>
                <a:hlinkClick r:id="rId5"/>
              </a:rPr>
              <a:t>UPUTE – UPIS U SREDNJU ŠKOLU</a:t>
            </a: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r>
              <a:rPr lang="hr-HR" b="1" dirty="0" smtClean="0">
                <a:solidFill>
                  <a:srgbClr val="C00000"/>
                </a:solidFill>
                <a:latin typeface="+mj-lt"/>
              </a:rPr>
              <a:t>Upis u razredne odjele za sportaše i umjetničke odjele</a:t>
            </a:r>
          </a:p>
          <a:p>
            <a:pPr eaLnBrk="0" hangingPunct="0">
              <a:defRPr/>
            </a:pP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r>
              <a:rPr lang="hr-HR" dirty="0" smtClean="0">
                <a:latin typeface="+mj-lt"/>
                <a:hlinkClick r:id="rId6"/>
              </a:rPr>
              <a:t>VIZUALNI HODOGRAM</a:t>
            </a: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r>
              <a:rPr lang="hr-HR" dirty="0" smtClean="0">
                <a:latin typeface="+mj-lt"/>
                <a:hlinkClick r:id="rId7"/>
              </a:rPr>
              <a:t>UPUTE – UPIS U SREDNJU ŠKOLU</a:t>
            </a:r>
            <a:endParaRPr lang="hr-HR" dirty="0" smtClean="0">
              <a:latin typeface="+mj-lt"/>
            </a:endParaRPr>
          </a:p>
          <a:p>
            <a:pPr eaLnBrk="0" hangingPunct="0">
              <a:defRPr/>
            </a:pPr>
            <a:endParaRPr lang="hr-HR" dirty="0">
              <a:latin typeface="+mj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solidFill>
                  <a:srgbClr val="0066CC"/>
                </a:solidFill>
              </a:rPr>
              <a:t>Što je važno za upis? 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508396" y="1340769"/>
            <a:ext cx="6943923" cy="4701258"/>
          </a:xfrm>
        </p:spPr>
        <p:txBody>
          <a:bodyPr rtlCol="0">
            <a:normAutofit fontScale="40000" lnSpcReduction="20000"/>
          </a:bodyPr>
          <a:lstStyle/>
          <a:p>
            <a:pPr marL="114300" indent="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hr-HR" sz="5100" dirty="0" smtClean="0">
                <a:latin typeface="+mj-lt"/>
              </a:rPr>
              <a:t>   nakon objave konačnih ljestvica poretka u kartici "Moji rezultati" učenicima će se omogućiti preuzimanje upisnice</a:t>
            </a:r>
          </a:p>
          <a:p>
            <a:pPr marL="114300" indent="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hr-HR" sz="5100" dirty="0" smtClean="0">
                <a:latin typeface="+mj-lt"/>
              </a:rPr>
              <a:t> Upisnicu treba isprintati i potpisati učenik i roditelj/skrbnik te skenirati/poslikati i učitati u sustav (putem mobitela ili računala)</a:t>
            </a:r>
          </a:p>
          <a:p>
            <a:pPr marL="114300" indent="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hr-HR" sz="5100" dirty="0" smtClean="0">
                <a:latin typeface="+mj-lt"/>
              </a:rPr>
              <a:t> Učenik u kartici "Moji rezultati" može pratiti status učitane upisnice</a:t>
            </a:r>
          </a:p>
          <a:p>
            <a:pPr marL="11430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hr-HR" sz="5100" b="1" u="sng" dirty="0" smtClean="0">
              <a:solidFill>
                <a:srgbClr val="0083E6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4500" dirty="0" smtClean="0"/>
              <a:t>učenici </a:t>
            </a:r>
            <a:r>
              <a:rPr lang="hr-HR" sz="4500" dirty="0"/>
              <a:t>koji su ostvarili pravo na upis u programe obrazovanja za koje je potrebna </a:t>
            </a:r>
            <a:r>
              <a:rPr lang="hr-HR" sz="4500" dirty="0">
                <a:solidFill>
                  <a:srgbClr val="00B050"/>
                </a:solidFill>
              </a:rPr>
              <a:t>potvrda liječnika školske medicine, liječnička svjedodžba medicine rada i/ili ugovor o naukovanju</a:t>
            </a:r>
            <a:r>
              <a:rPr lang="hr-HR" sz="4500" dirty="0"/>
              <a:t>, dužni su do roka objavljenoga u Kalendaru dostaviti dokumente u </a:t>
            </a:r>
            <a:r>
              <a:rPr lang="hr-HR" sz="4500" b="1" u="sng" dirty="0">
                <a:solidFill>
                  <a:srgbClr val="0083E6"/>
                </a:solidFill>
              </a:rPr>
              <a:t>srednju </a:t>
            </a:r>
            <a:r>
              <a:rPr lang="hr-HR" sz="4500" b="1" u="sng" dirty="0" smtClean="0">
                <a:solidFill>
                  <a:srgbClr val="0083E6"/>
                </a:solidFill>
              </a:rPr>
              <a:t>školu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3600" b="1" u="sng" dirty="0" smtClean="0">
              <a:solidFill>
                <a:srgbClr val="0083E6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Garamond" pitchFamily="18" charset="0"/>
              <a:buNone/>
              <a:defRPr/>
            </a:pPr>
            <a:endParaRPr lang="hr-HR" sz="975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6447234" cy="3881437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Popis obrazovnih programa i bodova učenika koji su upisani u određeni obrazovni program srednje škole u prethodnoj školskoj godini – najmanji i najveći broj bodova učenika koji su upisali pojedini program (web stranica</a:t>
            </a:r>
            <a:r>
              <a:rPr lang="hr-HR" dirty="0"/>
              <a:t>: </a:t>
            </a:r>
            <a:r>
              <a:rPr lang="hr-HR" dirty="0">
                <a:solidFill>
                  <a:srgbClr val="92D050"/>
                </a:solidFill>
                <a:hlinkClick r:id="rId2"/>
              </a:rPr>
              <a:t>Broj bodova potrebnih za upis</a:t>
            </a:r>
            <a:r>
              <a:rPr lang="hr-HR" dirty="0"/>
              <a:t>)</a:t>
            </a:r>
          </a:p>
          <a:p>
            <a:pPr>
              <a:buFont typeface="Wingdings 2" pitchFamily="18" charset="2"/>
              <a:buNone/>
            </a:pPr>
            <a:endParaRPr lang="hr-HR" dirty="0"/>
          </a:p>
        </p:txBody>
      </p:sp>
      <p:pic>
        <p:nvPicPr>
          <p:cNvPr id="62466" name="Picture 2" descr="Black and White Freehand Drawn Cartoon Click Sign With Finger stock vectors  and illustr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373216"/>
            <a:ext cx="1583707" cy="1296144"/>
          </a:xfrm>
          <a:prstGeom prst="rect">
            <a:avLst/>
          </a:prstGeom>
          <a:noFill/>
        </p:spPr>
      </p:pic>
      <p:pic>
        <p:nvPicPr>
          <p:cNvPr id="62468" name="Picture 4" descr="Funny Cartoon Numbers - Download From Over 64 Million High Quality Stock  Photos, Images, Vectors. Sign up for FREE today. I… | Math clipart,  Creative math,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543175" cy="152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INFORMACIJE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6447234" cy="3881437"/>
          </a:xfrm>
        </p:spPr>
        <p:txBody>
          <a:bodyPr/>
          <a:lstStyle/>
          <a:p>
            <a:r>
              <a:rPr lang="hr-HR" dirty="0">
                <a:hlinkClick r:id="rId2"/>
              </a:rPr>
              <a:t>Put karijere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e-Usmjeravanje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Centar za informiranje i savjetovanje u karijeri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5"/>
              </a:rPr>
              <a:t>Hrvatski zavod za zapošljavanje</a:t>
            </a:r>
            <a:endParaRPr lang="hr-HR" dirty="0"/>
          </a:p>
        </p:txBody>
      </p:sp>
      <p:pic>
        <p:nvPicPr>
          <p:cNvPr id="65539" name="Picture 6" descr="Hand Click Png - Finger Klick , Transparent Cartoon, Free Cliparts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556792"/>
            <a:ext cx="4302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6" descr="Hand Click Png - Finger Klick , Transparent Cartoon, Free Cliparts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924944"/>
            <a:ext cx="428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6" descr="Hand Click Png - Finger Klick , Transparent Cartoon, Free Cliparts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149080"/>
            <a:ext cx="428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Hand Click Png - Finger Klick , Transparent Cartoon, Free Cliparts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805264"/>
            <a:ext cx="430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575"/>
          </a:xfrm>
          <a:noFill/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U slučaju teškoća s prijavom provjeriti podatke na mrežnoj stranici: </a:t>
            </a:r>
            <a:r>
              <a:rPr lang="hr-HR" sz="2400" dirty="0">
                <a:solidFill>
                  <a:schemeClr val="tx1"/>
                </a:solidFill>
                <a:latin typeface="+mj-lt"/>
                <a:hlinkClick r:id="rId3"/>
              </a:rPr>
              <a:t>https://provjera.skole.hr/</a:t>
            </a:r>
            <a:r>
              <a:rPr lang="hr-HR" sz="24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ako su podatci neispravni obratiti se razredniku ili administratoru za izdavanje novih korisničkih podataka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ako su ispravni potrebno je nazvati</a:t>
            </a:r>
            <a:br>
              <a:rPr lang="hr-HR" sz="2400" dirty="0">
                <a:solidFill>
                  <a:schemeClr val="tx1"/>
                </a:solidFill>
                <a:latin typeface="+mj-lt"/>
              </a:rPr>
            </a:br>
            <a:r>
              <a:rPr lang="hr-HR" sz="2400" b="1" i="1" u="sng" dirty="0">
                <a:solidFill>
                  <a:schemeClr val="tx1"/>
                </a:solidFill>
                <a:latin typeface="+mj-lt"/>
              </a:rPr>
              <a:t>CARNetovu podršku obrazovnom sustavu </a:t>
            </a:r>
            <a:r>
              <a:rPr lang="hr-HR" sz="2400" b="1" dirty="0">
                <a:solidFill>
                  <a:schemeClr val="tx1"/>
                </a:solidFill>
                <a:latin typeface="+mj-lt"/>
              </a:rPr>
              <a:t>na broj telefona: 01/ 6661 500 </a:t>
            </a:r>
            <a:r>
              <a:rPr lang="hr-HR" sz="2400" dirty="0">
                <a:solidFill>
                  <a:schemeClr val="tx1"/>
                </a:solidFill>
                <a:latin typeface="+mj-lt"/>
              </a:rPr>
              <a:t>ili poteškoću prijaviti na adresu elektroničke pošte: </a:t>
            </a:r>
            <a:r>
              <a:rPr lang="hr-HR" sz="2400" dirty="0">
                <a:solidFill>
                  <a:srgbClr val="C00000"/>
                </a:solidFill>
                <a:latin typeface="+mj-lt"/>
              </a:rPr>
              <a:t>helpdesk@skole.hr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2400" dirty="0">
              <a:solidFill>
                <a:srgbClr val="FF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2400" dirty="0">
              <a:solidFill>
                <a:srgbClr val="FF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2400" dirty="0">
              <a:solidFill>
                <a:srgbClr val="FF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hr-HR" sz="2400" dirty="0">
              <a:solidFill>
                <a:srgbClr val="FF0000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2800" dirty="0">
                <a:solidFill>
                  <a:srgbClr val="FF0000"/>
                </a:solidFill>
              </a:rPr>
              <a:t/>
            </a:r>
            <a:br>
              <a:rPr lang="hr-HR" sz="2800" dirty="0">
                <a:solidFill>
                  <a:srgbClr val="FF0000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/>
            </a:r>
            <a:br>
              <a:rPr lang="hr-HR" sz="2800" dirty="0">
                <a:solidFill>
                  <a:schemeClr val="tx1"/>
                </a:solidFill>
              </a:rPr>
            </a:b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994" y="4437088"/>
            <a:ext cx="7488832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657665" y="4400525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600" b="1" dirty="0"/>
              <a:t>Svaki kandidat </a:t>
            </a:r>
            <a:r>
              <a:rPr lang="hr-HR" sz="2600" b="1" dirty="0" smtClean="0"/>
              <a:t>treba </a:t>
            </a:r>
            <a:r>
              <a:rPr lang="hr-HR" sz="2600" b="1" dirty="0"/>
              <a:t>provjeriti ispravnost korisničke oznake i lozinke te provjeriti unesene osobne podatke i ocjene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Naslovnica brošure Kamo nakon osnovne škole - Središnja Hrvats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628775"/>
            <a:ext cx="2514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6" descr="Hand Click Png - Finger Klick , Transparent Cartoon, Free Clipart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700213"/>
            <a:ext cx="5746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INFORMACIJE</a:t>
            </a:r>
          </a:p>
        </p:txBody>
      </p:sp>
      <p:pic>
        <p:nvPicPr>
          <p:cNvPr id="66564" name="Picture 4" descr="https://s3.eu-west-1.amazonaws.com/genial.ly/5e79bfbb9bd9860f8a49e335/aa150bf6-51fe-40a6-9131-bd21a8deca10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8913" y="1628775"/>
            <a:ext cx="25542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Information 6">
            <a:hlinkClick r:id="" action="ppaction://noaction" highlightClick="1"/>
          </p:cNvPr>
          <p:cNvSpPr/>
          <p:nvPr/>
        </p:nvSpPr>
        <p:spPr>
          <a:xfrm>
            <a:off x="3348038" y="549275"/>
            <a:ext cx="647700" cy="5762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hr-HR"/>
          </a:p>
        </p:txBody>
      </p:sp>
      <p:pic>
        <p:nvPicPr>
          <p:cNvPr id="66566" name="Picture 6" descr="Hand Click Png - Finger Klick , Transparent Cartoon, Free Clipart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05263"/>
            <a:ext cx="5540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684962" cy="1281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938" y="1052513"/>
            <a:ext cx="5184775" cy="5541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0070C0"/>
              </a:buClr>
              <a:buFont typeface="Wingdings 2"/>
              <a:buNone/>
              <a:defRPr/>
            </a:pPr>
            <a:endParaRPr lang="hr-H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hr-HR" sz="1800" dirty="0">
                <a:solidFill>
                  <a:schemeClr val="tx1"/>
                </a:solidFill>
                <a:latin typeface="+mj-lt"/>
                <a:cs typeface="Times New Roman" pitchFamily="18" charset="0"/>
                <a:hlinkClick r:id="rId2"/>
              </a:rPr>
              <a:t>https://srednje.e-upisi.hr/#/</a:t>
            </a:r>
            <a:r>
              <a:rPr lang="hr-HR" sz="1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(Upisi)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hr-HR" sz="1800" dirty="0">
                <a:latin typeface="+mj-lt"/>
                <a:hlinkClick r:id="rId3"/>
              </a:rPr>
              <a:t>https://mzo.gov.hr/</a:t>
            </a:r>
            <a:r>
              <a:rPr lang="hr-HR" sz="1800" dirty="0">
                <a:latin typeface="+mj-lt"/>
              </a:rPr>
              <a:t> </a:t>
            </a:r>
            <a:r>
              <a:rPr lang="hr-HR" sz="1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(Zakonske regulative)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  <a:hlinkClick r:id="rId4"/>
              </a:rPr>
              <a:t>http://www.srednja.hr</a:t>
            </a:r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1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(Srednje škole)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hr-HR" sz="1800" u="sng" dirty="0">
                <a:solidFill>
                  <a:srgbClr val="C00000"/>
                </a:solidFill>
                <a:latin typeface="+mj-lt"/>
                <a:cs typeface="Times New Roman" pitchFamily="18" charset="0"/>
                <a:hlinkClick r:id="rId5"/>
              </a:rPr>
              <a:t>http://www.zagreb.hr</a:t>
            </a:r>
            <a:r>
              <a:rPr lang="hr-HR" sz="18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18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hr-HR" sz="1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Grad Zagreb)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hr-HR" sz="1800" dirty="0">
                <a:latin typeface="+mj-lt"/>
                <a:hlinkClick r:id="rId6"/>
              </a:rPr>
              <a:t>https://www.srednja.hr/srednja-kalkulator/</a:t>
            </a:r>
            <a:r>
              <a:rPr lang="hr-HR" sz="1800" dirty="0">
                <a:latin typeface="+mj-lt"/>
              </a:rPr>
              <a:t> </a:t>
            </a:r>
            <a:r>
              <a:rPr lang="hr-HR" sz="1800" dirty="0">
                <a:solidFill>
                  <a:schemeClr val="tx1"/>
                </a:solidFill>
                <a:latin typeface="+mj-lt"/>
              </a:rPr>
              <a:t>(Kalkulator bodova)</a:t>
            </a:r>
            <a:endParaRPr lang="hr-HR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hr-HR" sz="1800" dirty="0">
                <a:latin typeface="+mj-lt"/>
                <a:hlinkClick r:id="rId7"/>
              </a:rPr>
              <a:t>https://www.upisi.hr/docs/Broj_bodova_potrebnih_za_upis_.pdf</a:t>
            </a:r>
            <a:r>
              <a:rPr lang="hr-HR" sz="1800" dirty="0">
                <a:latin typeface="+mj-lt"/>
              </a:rPr>
              <a:t> </a:t>
            </a:r>
            <a:r>
              <a:rPr lang="hr-HR" sz="1800" dirty="0">
                <a:solidFill>
                  <a:schemeClr val="tx1"/>
                </a:solidFill>
                <a:latin typeface="+mj-lt"/>
              </a:rPr>
              <a:t>(Broj bodova za upis u srednjim školama)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endParaRPr lang="hr-HR" sz="1800" u="sng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endParaRPr lang="hr-HR" sz="1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endParaRPr lang="hr-HR" sz="1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endParaRPr lang="hr-HR" sz="1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hr-HR" sz="2400" dirty="0">
              <a:solidFill>
                <a:schemeClr val="accent2">
                  <a:lumMod val="75000"/>
                </a:schemeClr>
              </a:solidFill>
              <a:latin typeface="Bodoni MT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hr-H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srednja_skola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276475"/>
            <a:ext cx="3155950" cy="30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1628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altLang="x-none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SRETNO!</a:t>
            </a:r>
          </a:p>
        </p:txBody>
      </p:sp>
      <p:sp>
        <p:nvSpPr>
          <p:cNvPr id="68610" name="WordArt 3"/>
          <p:cNvSpPr>
            <a:spLocks noChangeArrowheads="1" noChangeShapeType="1" noTextEdit="1"/>
          </p:cNvSpPr>
          <p:nvPr/>
        </p:nvSpPr>
        <p:spPr bwMode="gray">
          <a:xfrm>
            <a:off x="1187624" y="476672"/>
            <a:ext cx="5603329" cy="830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r"/>
            <a:r>
              <a:rPr lang="sr-Latn-CS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3E6"/>
                </a:solidFill>
                <a:latin typeface="Verdana"/>
              </a:rPr>
              <a:t>Hvala na pažnji!</a:t>
            </a:r>
          </a:p>
        </p:txBody>
      </p:sp>
      <p:pic>
        <p:nvPicPr>
          <p:cNvPr id="1026" name="Picture 2" descr="Odabir srednje škole – Udruga T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6657975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Sticker Of A Happy Cartoon Four Leaf Clover Stock Vector - Illustration of  quirky, sticker: 147732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08B2DD7B-2AB0-4A17-8AAF-93DE2C8E5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8396019" cy="468052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9CB6C53-2DD4-4C9B-B56D-0C38E270FDD3}"/>
              </a:ext>
            </a:extLst>
          </p:cNvPr>
          <p:cNvSpPr txBox="1"/>
          <p:nvPr/>
        </p:nvSpPr>
        <p:spPr>
          <a:xfrm>
            <a:off x="1979712" y="56612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0070C0"/>
                </a:solidFill>
                <a:latin typeface="+mj-lt"/>
              </a:rPr>
              <a:t>Prikaz ekrana nakon prijave u sustav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r-Latn-CS" altLang="x-none"/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xmlns="" id="{02E7DD9E-5364-4F39-97C0-C0F3B0F68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8928992" cy="4752528"/>
          </a:xfrm>
        </p:spPr>
      </p:pic>
      <p:sp>
        <p:nvSpPr>
          <p:cNvPr id="5" name="TextBox 4"/>
          <p:cNvSpPr txBox="1"/>
          <p:nvPr/>
        </p:nvSpPr>
        <p:spPr>
          <a:xfrm>
            <a:off x="1915071" y="5157192"/>
            <a:ext cx="50405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hr-HR" b="1" dirty="0">
                <a:solidFill>
                  <a:srgbClr val="00B050"/>
                </a:solidFill>
                <a:latin typeface="+mn-lt"/>
              </a:rPr>
              <a:t>Za svaki program obrazovanja moguće je pregledati detaljnije informacije koje sadrže opis programa, strukturu bodovanja, popis preduvjeta i ostale važne informacije o programu obrazovanja</a:t>
            </a:r>
            <a:r>
              <a:rPr lang="hr-HR" dirty="0">
                <a:latin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432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rgbClr val="55903D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altLang="x-none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</a:t>
            </a:r>
            <a:r>
              <a:rPr lang="en-US" altLang="x-none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svakom</a:t>
            </a:r>
            <a:r>
              <a:rPr lang="en-US" altLang="x-none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x-none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upisnom</a:t>
            </a:r>
            <a:r>
              <a:rPr lang="en-US" altLang="x-none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x-none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roku</a:t>
            </a:r>
            <a:r>
              <a:rPr lang="en-US" altLang="x-none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x-none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moguće</a:t>
            </a:r>
            <a:r>
              <a:rPr lang="en-US" altLang="x-none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x-none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prijaviti</a:t>
            </a:r>
            <a:r>
              <a:rPr lang="en-US" altLang="x-none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fontAlgn="auto">
              <a:spcAft>
                <a:spcPts val="0"/>
              </a:spcAft>
              <a:buClr>
                <a:srgbClr val="55903D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US" altLang="x-none" i="1" dirty="0"/>
          </a:p>
        </p:txBody>
      </p:sp>
      <p:sp>
        <p:nvSpPr>
          <p:cNvPr id="23554" name="AutoShape 6" descr="data:image/jpeg;base64,/9j/4AAQSkZJRgABAQAAAQABAAD/2wCEAAkGBhQSERQTExQUFBUWFyEYGBgYGRwaHBkcGBwYGhgcFx0YHCYfGBwjIBcaHy8jJScpLCwsFx4xNTAqNSgrLCkBCQoKDgwOGg8PGi8kHyQyLi8sMCwqLCwsLSovLCwsLC8sLCwsLCwqLCwsLCwsLCwsKSwsLCwsLCwsLCwpLCwsLP/AABEIAGwB0gMBIgACEQEDEQH/xAAcAAACAgMBAQAAAAAAAAAAAAAFBgAEAQMHAgj/xABQEAACAQMBBQQFCAYHBAgHAAABAgMABBEhBQYSMUETUWFxIjKBkaEHFCNSYnKxwSQzQpKy0RU0U3OCouFDY8LwJTVUdJOz0tMWRIOUo+Tx/8QAGwEAAgMBAQEAAAAAAAAAAAAAAAQBAgMFBgf/xAAzEQACAgEDAQcCBQQCAwAAAAABAgADEQQSITEFEyJBUWGBFHEjMjORoSQ08PFSsUJD0f/aAAwDAQACEQMRAD8AamWtLGrBGfZWkrzrGbzZCvI1djQkjxqrbrTHs2z4RxHmRp4CrquZm5xJabNA1bU93Qfzq9QreHeOKzjDSZZm0jjXV5D3KO4dWOABqTXPNp7VnvX4ZfSU+pbxFimft4ANweX2eeg6sgY4EWJ9Y67R39tYyURmuHBxwwDjAPcXJEanwLZ8KFS/KLJnC2qIf97cBefL1I2H+alq6tIoci6uYYGx+qQNNJpgDMUJ4U5gamqA2xYjTO021xmOC3VScZCgMWOca4znFTIjZH8olzji+bWzDwuGUjoc8cOmo64qxF8qsaH9Jtri3XkZAFmjH3miJK/u0r2U+z5j6N5JDnl86gABx/vIiFXl1NWbvd+W3Ak9ExnlNE3aQkdOLGCo1zqMZ5HNHEJ0zZe14bmMSQSpKn1kYHHgfqnwOtbbuzSVSkiK6nmrAEfHr41xGW14ZRLC7Wk+f10ZAVs9HUHDr972nll83N+UXt5Pml4qw3I9Ug/Rz40JjJ5N9n3dwJMLby78xWU0ULxzyPKpZREqtopwc8TrVYb/AORn5jtDH93H/wC9Sr8p7/8AStmO63kPvYj8qrLevj1j7652o1bVPtAnS02jW5NxMeNhb/w3V0bURXEUojMmJVVRwggfsu3U1Rs/lThmyYrW9kAJGVjjxlTg4zL3ik/dG8Ee15pnOFisHdj4BwaG7q8aW0ZJwWBc/wCMlvzFS+qZalfHJla9Ir2smeBOkzfKIEGWsr8DvMcf/vUa3b3ijvrZLmIOEfIAcAN6LFTkAkcx31y2+2gwRizEgKTz7hT38ltmYtk2YPMxl/32Zx8GFaaXUNdnI6Smr0y0YwesRN7JBfbyW0KapAVDY1Ho+k/5CujXEmWJ7zVFb7ZNlI7hrdZWJLsv0shLHJ4ioZhnuqxa78bOmYILiIMeQcNET5doq0zxFDkz0W18Kxmi928MMTSSFFjQZZm1AHeT7aDLvvsw8riE+w/+mplcGevxqVI99NmsyoLiDiYhVGCMknAAyvWpeb77OiYq88XjwqzqO/LIpUe+jiTgzw1ZJopZC3nRZYWSSM8ijAqfd1HdQ6+3z2fC3A88WRz4VLgfeMasB7TRIxKbcxW1T31fijguoxLbSI6nkUIZT4HHqn/nFWbXZCqMyanmR0H86MQgkV5xVi633s4yVVmlI5iCJ5gPNo1Kj31jZe9dhdydmjr2o/2citE5/wALgFvZmjI6Zk7SOcSmTmvJPSj21ry1tk7ScxRIWC8TDTJzgaDnofdQsb57M/t4P3T/AOmjEiV0051lz3Vcs96tnSvwRzW7NgtjlovMksAAB41Xn342XnhaeIdOLhYL/wCIF4fjRiErONagXpRtNjo+GRwYyMgghs+TDQjxqxPHbwLxSGNF+tIwHxY4oxCL2KO7AHoN978hQubfvZq6GZD0ysUjD95YyPjRPYW2LWcMbWaKQZywRskean0l9oqYQbt/f6G0uBbvHPJIYxJ9GqkcJJXmzjXI+NaW+UNAMmzvsd/Zx/8AuUnfKNptlD32Y+Er1QM7Yxk486bp04sXJMQ1Grap9oAM6luvvZFfrK0SSJ2T8DCQAHOM6cLGqu2P1zeQ/AUmfJlvNbWovVuJkiZ7klQ2fSARc4wOmadG352adTcQnxKk/wDDSrDBIjytkAwcay+CoVgGXqCBj3GjWytt2V2XSB4ZSoywUagHQZ0GK37S2xbWgHavHHnkuMs33UUFm9gqm2X3YnJd6oIodo2oKosEy8BQDQHPradc4p3g2fHAOCJAg56cz4k9ar7b3j2RclPncci8LApJLbzRhSCCMPwDA0HPTvp0gSGVQ6CORWGVZcMCD3EaGjacyvh4IEUbq2SZDHKodT0PTxHdSFfW8FttAW0haOFwrRlfHTDZ7+Wa6c2+OywxUz2+QSCME4I0I0Wqd5t/YsjCSVrRmXkzx5Ix3Fk0oKy3hJ8QzPaWyxARooRV6D86I7N2Z2mr+p3fW/0rxe717PRFZ5oSHUMoUF2KkZB4UUsBjvAodf8AygRSBIdnyRySODxPg8Nui4Bd1IBLZICocZOp0BqGKoCzHgSF9BGDaG2be0CoxCs3qRRqWd8fUjQEkeOMd5qkN4Ll9Y7PhHQzzpGfasayEUI2fbrCDwZZ21eVzxPIe925ny5DoAK2tKT1riWdqsT4F494wKR5y9Jtm/XX5nbyDuS7Ib2dpAo+IrRB8osKyCK7imsXbRTMB2bfdlQlPfitAkPfXuSYOjRyqHRhhlYZBB7xVU7VcHxCSaR5RomtkkAJCt1VtCRnqppdv7Qxtg6joe+lbZ20G2LMqli+zZn4QDqbV25anUxnXy8x6XSr21EqFfap8en/AD412qrVuTekwI2nmIu3tlLdW7wtgE+qxHqnoRVfcrdgWMTrxh2dvSIGNByHOijA51rdCKjAzmahyFKjpN9YrOBUrTfMeZVQa17aLOtezH0FZLaY60rGjLmyrUO4PRdT+VXd4tvx2cDTSZONFQetI59VF8T8ACelbtjw8MQPVtf5Vzfb+1Gvb5yP1NqxiiA/blOBI47yPUHtptBgRZzkzTa2c13M80zDjYcUjMcRwxrrgEj0UTvz6ZGT4Dtp7yMwaGz4ooW0eU5E0478jHZR9yDBIJzjlRPemThAsYyQF4XuWB9aTGViz9RAQSOpIz1oIltjpTtNO/k9IhfqO74HWDorBQAAAAOmNKtWzFCwK8cble0Q6BgnEVIOch1YhlOOhB0Y1Z7A17jtchjjkuf8yj86betNvMSrufdxBSWXoqpxoAPdj+VXdibVuLGTtLZ+HPrxtkxv99R1+0MN41sMVYFvQ9aN4TLJa6jeOkaYYob2FprZDHImtxa51TPN4QPWQnXA0ODoCCCr7V2WrqI3JxkGNx/szj0WU8Qx05DXrnpssJ5baZZ4DwyJ06OOqOOqn4HB6CmrbtpFLHHcQD6G4Uso+o49dPDXOneGrnvWUO09PKdGu0WLuHzEGfeCa5vYEuQDNBC8TOOUgySrjxOdfKjooBNDw38I/wBy34n4UfBrz2uGLZ6Xs8/hfMpTbvu8sknaqsUsQidRnjZQwcr3KCVAJ54yOtXiANBoBp7q8dsOWa9YpRnZgAfKOKiqSR1MF7b4pEEMesk7CJAOZLnB9wyaYNv7VY3UlgTw21oscaxqSol9AHMuPWH2fV7warbpXMcG1o/nK6SIVtnzorn1wwP7TDQHOnt0xtrY80u1doGNVSMPHxzyHgijAiXPEx9Zvsj4V06qyKPAeTOVbap1P4g4EtwbZaMBYuGNRyCgAD2DSpebQ7dDHOFkQ9GGf/550tbaiNsY3iuFu42bhYpDKnDnQEM2UZfbRaLONaQsrevqZ0arEtHAla12y8NntHZrsWiFq0tsSdVXI4o89QM5Hdg9Ku7v7XkjgjCsR9Gv8Ipb3qbDqe+CZT5cGaL7J/Ux/wB2v4CmL3L0ox6xbT1hLnUdJc2yEuuD5wSwRuPh6MQCAD4a+2rtvtplXhQgJjHCOWPKlTeuV1RAjcJdwucZOCCdM+VW93py8Ebnmy5NLFG7sPniMh17wpjmWP6MMckjRymKCcfTwqcB2U5HL1QdeLGM8uRovabYZFCR4VAMBQMDHgBypb3kZ+BAjcJeRUzjOOLPLPlWd2Zy9vG7akjU9+CRn4VZg7VhyeOkhe7Wwoo56wrsW++ZbUglTCx3bdjMv7PE3qPjoc/n30Z3t3lN3PJboSLaBuCTBx20g9ZDj/ZpyI/aPPQUl73XXZRRSj1o50cea5P5Vb3e/q8ZPNgXPm5LH8aZ79hpxzz0iv06NqTkcYz8w6m1HUAIeEDQAaAeXdVTbEK3acMvrDVJB6yEcipFBts7TeNsIhchWkYDoies2vd3URsZ+NVbvGR5Gk9roA8d3I5KfvJtremS62QIrg5uba8iRzy419LgkPfnv5ZFWbfbEqDCuQKTN6Jil0FHKbsyQO9H0PnjI9tMwr1/Zr768nzxPD9r1hLAB5Zmu8gSSVZZPTZQQA2oyTnOD10og21XZShbKkYwdRSnvLcSKw4G4cIZDoNeFlGDnoeKjsByoPePxp5bAXK46TlvQVrVs9ek3br7yvs357DGAYzbtcwq2SFkTAYDrwka4+z01rzDftIyzyt2szAHjfB4cgHEY5Rr4Lj20C26PpQAMlraZcf4dPPXl44o/a7uOI0+czx2RKjgjdGlmcAasY42DINDzyfKkwyVWtx9p0mR76E5+8urt6bpIaEbYV2YXMR7O5i9JJF0Jxn0W+sDywaq2E79pJE+pjPrBXVXB5ECQBh7RRKnBttXkdZzWVqHGDyPeY3i28Ly5srgYBksjxAclcSMHA7sEH2YrNLmyT9LGvRRMox3drkezJOnfmmMVjpPyfMa1/6nwIr2RLbQcDOEZnJ+8qqKdRtuULw8ZxQuC2jRnZR6TnLHxxitO17oxwvIBkqMgfD3DnWqL3akn3MXsfvnXy4Al7dzbrWr31yoDSSGO1hDcjJgu5P2UGGI66CsxSsGaRmLyvq8h9Zj+S9yjQDQVSu4o0ntYYZO1jjte14xpxSXLcTlu7pgdMYOtbriYKpYnAAyT4CsdNgg2nqYxrAcrSOgAl/+lJCMFiQeh1rVupts7MvIwulpcyBZF6RudFde4HkemM+FBtm7RZ2ZXRkIVXAODlZAGQ6d4IPtrZt+PNtJ0KjiB7iuoI7jpV7Nt1ZI+JnUH09wB+xE27GumjmuipIIupfP1uuaJbRvnnRkkc4YEe8Ypd3WuDIkjn9uVm9+DpRLaT8MTsMAhSRnloM1NJxUCfSV1K5vIHmZb2XMLdQsHoAd3M+J7z40M3lLEfOl0mi9IMOo/aU94wTVPdud2DhyWI4TnQeugbGndmiu0VzFIDjVDz5cjU+G6o8cESNjUXDB5B9Y67HueOJGHJlDD2gGvd9tFYlJY4A1JPIDxPShe6N0PmVvkkHsl5nXlj8q9QwC42rawkcUaK1wwHemkfFnmvEeXU4r59Xp+8v2T1pbAzLezduxzaoysO8EEe8UTpc3m2UtptiHsVVI7uJi0aDhAePOXI5ajHLHX2sKcqrq6BQ+0QRtwzNd9ZLPE8L6rIpU+3r7Ofsqz8le1mlsjDIcyWsjQN34T1CR5acula6H/JseHaG1Ix6vFHJpooZgcjH1u8jTSneyXIdl+ZncOMw7tqDhmPc3pe/n8RVZDRXeFfSQ+B+B/wBaErXaPWZDpLINStWalRCbnrxwZIHecUNbbuf2Pj/pVnZe1OOeNeHmwHP/AEpBdXSxAz/Bj7aewDOIa3v2z8ysJ5xzjjwn32wqfEj3Ukbj2Qt0DyDiFvCZm8X6Z8SzE+yi/wAr0v6JBD/bXUanyXLn+EV4sbbNlcf7yWOL2LhyPaTXWAzxOWTxF1Ldjln1diWY8/SY5bGemSdK9fNaMLZ+FZ+Z+FddMKMCch/E2TAUUZJKsMMPcR0I/wCdKJ7P2fmOc90f55/4atfMu8UTs4+CKRV4WeRuzQdCeHLE+CqST5Y60nqriq7T7Y/eN6akOwI98/tE+W36HlnU+WCR+GfvCswQkjOMDp347z3Zo7LYDiKjUL6IPfj1ifEtn3Cqd9dRQ/rHVT0XUsfJVyfhU6Zy26xvOW1YVQtKeQ/k9fmUvm1Gt2k44rq2JJ9H5xEPqsmjhe7Po6fabvpfk3jTXhjkbzwo+Jz8K37rb0H+kLVWhCh3MeRJnSRSMEcAyMgda01OCmZlpshsRf2wv/SUOORgY+8migqjvJGE2nEv1YpF9iuwH4VZFyvfXldfzb8T1vZ3FPzFzbF1Mlw5T0o4olkkHUKXCFh5Flphs5wygg5BGR7da27p2Sz7Tuom1WTZ7qfawAoPuxcfo0fEdQMe4kflVbqx3SsJam0986GXd4LPtbdseun0iHqGTUYq3NvgdpvGx/VQohKdHnZQXdh+1wnQA+dee2U6Z56Uobk3QjaaP7WR4gZU1FTMKXUS1yKb0Y/56Rl2zvc8TcHpEBeJsdFLBcnXvIFXYmJGTQ/amzbafDyMysowSpADKDxcLZ6Z1zVz50vfS7bSo2jnzjCbgzbjx5QFva2qf3c3/lmi+yf1MX92v8IoNvUwJT+7m/8ALotsucCGLP1F/hFbv+gnzF6z/UP8SlvQdIP75fwat2639Vh+7+ZqvvLICIMf2y/g2a2bszgWsOT+z+ZoP9uPvBf7k/abtvc7f/vEf4mtW6I/RY/8X8TV623ID2GP+0R/ic/CtW6kwFrHn7X8TUEf04+8Af6k/aa994i1uqgatIoHmc1a3YmzbReC49oyPyrxvBLlYCOfziPHdni6+FWNubLbZt/LbtpDIxlt26EMcsme9Tpj+dWFZbT8eRlWsCannzEs3mxBMVdZuxdVZCeHiDJICrqQepBODW2G3WNVReSqFGfDTWvEd2pFaLzaKqpPd3anPQAdSeQFK5dgF9I3hFJfzMWt6ITJcqw5RdmCfGR/RHuBNM4rfvBu29tskyzLwz3F5C3DzKKvEI0YjQEDJPi2Kq9oBXr+zV2JtPtPEdrt3lm4e8BbynVv+7yfFkFHLYeivkPwFAt5CCT/AN3kz+8hHxxRu3kHCue4fhTNZ/Gf4idwP09Y+8pz7Y+a3tvcYB7KOVwDyY8BCqfNiKIQXEi8UruWmf0pHPMnmfJRyAGgApd3otDLJGE1YRyPjv4Bxn8KNWN6siK2hDLn386ivHfOfOTcD9Ogxx5zRZbw9uxB4tAGBbqDkAjXwq+swNLcmzEguY+F5BDKeBgGxwnmuv1cnrRiTd2USjgmPYNqzMfpI+Hmqnrxd/T8VrO0Bp22W9f4+IynZo1C95T09PP5grZX68ec5/8AyKPyph46X7aNFvikXH2ao4yxJy3EOPh9pHtoju3sprmJZXuTHxE6CNDyJA5+VUTWpRSHfOCZrboXvuKL1AEoWG0j88nhJ0zlfDGMjy1zTCNR4UG2/u4tq6TpO0jtKqnMaqPT0PLwFFVkHfTOh1K3KSvTMU7Q0zVMAeuIrbFBjvpIidFUqg7l4gwA95praMMCrciMHyOhpduNlSPdXE8ALNBEkrKBkspIR/E6HOndRiyv1dQwOQRkf899X07KpZD6mU1VbMFsHmB+89WuyuybJlMpEaxqSoXCJngB7yM4z4CtW25MQSdcrwgd5b0R8TVtphV3dbYDX11HgfQW8qvM3QsmGWId5JwT3Dx0q9jJVXhZnSll1oZ4sbrW/ZJKhPqzMv7uAfiKJbUlHYSn7Dfga07E2OZ2nbtzEpuJMDgU/tHU51B8K871bGNvbSOty0mmCOyUZ4jjmOXOuavaVKDuvPp0nUfsy1274dOsqbtLhpPBIh7ol/nRi9bEbnuRv4TQbdxsGTP1Is+fZL8OVF7yQGN+7gP4GuhpyO5nO1QP1HyI17ofJ4JrC1kN3cJxwq3Cqw4XOuBxRk+80y7C3AS2uVufnE8rrG0YDiMDhY5PqIOozWdw7oR7HtJJSFVLcMzcwFGTk47hjNbYt/rN/wBVI8xPIRRStnyPAF9pIFcgJWviwBO3kmL3yhentPZsYHpIsspPcuAuPaRV9RVZ7RpLyW8lXgLRrFEhILIi+kS+CQGZjqASAANatV5vX3Lbb4eg4jNa7V5nlmwKp/JtFx3207gerxpCPEouWPxFZ2ptBYY2dzhUBY+Qo18nGyGgsgXADzu07Du7U5UE9SFxTXZdZ3M8rceMS1vE3pL4L+J/0oUGFa9vbW4p3AGQp4c5+rz+OaoDaX2fj/pTza2gMRu/gzRdJcQDj/qFe1rFC/6R+z8f9KlV+uo/5fwf/kn6S7/j/IlKr2wf6zF98VRqzs2XhmjbucfiK8/UcOp9xO3YMoR7Sz8rJ/6u7vnf/A2KLbvQcdmwxnFznu/ZTu86HfLLFixjm/sLmOT2ZKn8RRbceZSsyEjB4ZR5Y4SddP2V99ezzjmeVIzxLd1Zj0QAunQakebnVvwFZggjHrRcX+I/hyq/86t/7aH/AMRP50Pvt6LGL17mHP1VPG37seTVw4IxMTWQc8S8ksPWED/CprVd38YTtXKxRq5RWOncGPnoQB4deVJW1PlYjD9na27ucEmST0FXuPCMsx7geE0tQbTkm7WSZyzJHhByVAeLIjUaLyGTniPU0taMHgGOUqSm5iMQrtTf+GdeytUZIVGOLhxK4OujNqinnkZY66igNxcRNkiHDE5JDlc+fDz9tBLm1aM9pGCcesg6g8+H8cd/LxvxShgGU5Bp+nSqOGzke5nOt1LHlcYPtPTcjjT2/maI7v7V4rqziMNuMTRBZFhxISGi5vzDaPxE+t0odRTca27TacBPqwhp28o1IGddPSYdOla6hRs+0z0znf8AeW989hpLcvOZJUZWkUFCoHCXYkniBpc2dupNcFnjnKQkeg8mMserBQmqd2cZ58qObyXHbXENt0fM033QchT95jg+AolJNgdwrhay0IwUAZj4udRwYL2Lse52ZO14jx3/ANGY2QZjcJkMSmhBIxyNEt2vk5sru2We3vLoRknKnsso3NlcdnoRn869QXPcaUN4buS0lmhiJWLaPCr4OOFg44yPvKSD941lRcGOxx9pZbWJznmFW3VjkJ+aXFwUGgmlMao2OsarFxMv2jwg9M861S/J05gWNbq3Lo7OJDG6SZfHEONXIK6civfR9ToANANAPLQUrbT3ieGd1KHgj4SzcQyA/wC0E5so5EjlWaWuzHYBI75284O2nDFDH83uEuDcuyqjCZexZS2GZeCMHPLR1PM8qOxbiTMM9sntm/8A16HX9t20U15niVLi3t4yNQdTJIR7SoptVqva5QLwP2lmucecVIN3S1y1vIsshWIkOsqhF7UFfSLQg8geQJ+NbNo7oy2qiR3eaFR6Qgde0RR1Akiw+PZR2428iyCMlQ7dMgM2PDmauRze41kb2GMqMSvfuDnM3bL+S20uYYp0vLmSI4kXPZgaZ54j0I1BHQg0t/8AwfC44LK4naJfRWaVkEZIJz2arFxOAf2iVB6Zqtsjbjpby7KQkB7twSOawAB3UfeOnkTTM0gAAGijQDlgDkBTGotCgKoHrLNc4OQYs3G4txFwyC4W7SNg5iX6NmKnPokhhnwNCLGCKWYW9s8oTg4x2siqynPpo4WE4YNnzGD4U+Q3PcaTN6IBbbQguhosp4X8+RPtBB9lZV3FsoQPbiQtzk9eYXbcKXCsZEcKwcKZjglTkZxbii1xvwNrILZ7S3YhWaXtHYdk/GUXs2VSwOBnPjjz3QSVS2bsIW8k8gI+mk4hjoMcv3i3wqF1TKCJQ2luW6wLe7lXECs4uI+AAsQXLkADJwxhzRP5PJ+KNZ0t7Z3LHD3ErsylTjKAR8EfmoBrzvLITEIlPpTOsK//AFGAPuGaqbirw2oUdHce5qsLGCd4AOvpLm5yvJjB8oe1bia2WKaOIoZoz+jyOXJyQMB4+E884OOVBZ9x5nXjilK9eCWRS/kTHDwg+WR40WvNqLCvE2AB1OAB7TyqWd+JFDqcg6gg5B8iKPrLQMiYk56iUt0tzrW/M0Ust3HcRIUkiYxHCvjLxkRjiU4xnHXxBqxtzcm3gkEEdxdzTcIJQGFVjU+q0jGI4BxoACT3darTbbFjtG3uz6piljkH1gqF0H7wArfsRWEXaOSZZj2sjd7PrjyAIA8qYbVkVhx1MscbekrbO3OuIJ47mO6gkki4ikcqMV9IEEFlwToeePZXvd3de1u7mWItPYXAPE9uhRonB5vbcanC+GuPwq7c3i7B1GGORxMQMhFyF4m7hkgVs3gnaNYb6MfS2rhx9pMgOp8CD+PfWdepsDAv5wHoRxLG9W4FkkrQRS3Tzsi8ScalYxzV5WdDw5IzwrqegAqrHuhcgYN9CvcOyz7zpk+yvG7e0GmiM7HLzSPI565LEAeQAA9leN4b94ghUAl34BlgigkEjiY6DljWlr73tt2DHtmdiqlK69xlCXd8WXC100rxqWzNaspYdoQSZElTwAyD0qxub/VUx3t/EedY2Q52hcW1tqMy8UynmqwjjYMO4nAzXvdL+rL95v42q17WGgb/AFkUqgtOz0mnfyXht1OukqnTTlk9xr3sbduW5jWVZAoccWGmGde/FuazvrYvLbqiKWYyqBjxyNfDWjNrb9lGiD9hQvuGKzr1LVVAIecmXfTrbYS48pN2A+zr+LIjla6Zbct2hYoueLKjs0HTv7q3747r2bXbrZmSO4zmYRlVgQkZHaKyn0zz4U8zjNL+0NrNHcLNGOI2yFx3CWX6KEHxBbix9mjNjD2UQXJY82Y82Y6sxPUk0w+rsSoMfzGYLpq2sKj8og9dyLgYY3NvNjUxMrxq3gWiYNXRtwt64Zw1sIBaTQ+vAOEKQebxYxxqTzOM6jOedJaXAzodao7bumglt75Dh7eQcX2o2OHB7xgn31SjW2M4Ww5zL26OtUJrGMSru0dJj1NxJnPP1jz5a+weVZ3yGbRxyyVHvYV43YcFZiORnkI8i2R+NbN7h+it5p/GtYN/c/M3X9D4h7bvyd2dmqt84uzJKFSOJOy4pDGo5cSYUAakk4GfKgr7iStkreCIEaK4Eh1+swVB7hRD+kjdXU90TkcXYwj6scWmV+82WqltvahiUEKzszcKqoyWJ6AeymrtXb3nd1GK16WrZvsEKW29hs7CTZtygjYWzpBNGx7OTCNoSwykh8iCT00otuhdEWNuAcDsV5cvVHiaUJwt9ZFTrxLxIT0YcvLXQ+Zo7uJtASWcPThTgI8U9E/hn20jq7WtqG7qDzBqhW2V6GMrOTzqtc3YUeNWKXriAS7Vs7eQcUMiuzp0YoCVDY1IBGccj1zSOnq76wJKscDMt7D2M20ZA7j9DjbJJ5XDLkcAHWNW5k6MRjXWnvbO0hBEW0z6qDx6ewc/ZW28vI4I8thVGgAHuCgUh7V2o078TaAaKvQD+fjXcvtTSV92n5v85hpqDe25ukpk1KlSvOzvSVKlSiElSpUohHbauzxf7PkiP+2hwPBwNPcwFI/ya7YASISjVc286t0x6J4vcpPhmnDc2/yjRHmvpL5Hn7j+NJm92zzs/aRuP/lb04kJ5Rza4z3Bh+J7q9fprRbWG9Rz955jUVmtyvp0ixtDYQs7qa2ZFHZt6B4QOJG1jPjpoT3gjpWQaedvbFbaFuhix87tlwo/totMr98aY8fBtOfwT8Q7jyIPMEaEEHkQeldbT2cbT1E5Wor53DoZhYRyHnnqc8yauQPhZB3oB/mX+daUGles/EY+IP5VJpyp9SR/3JbU5ZQOiggfPU/JkzXhYwCcdTk+ff7a9VgtTUTEw7YFNW5FuYrSW4bAa6Ijj6ERRkmRtejN6Omc4GKW9i7Ga8mMYYJEgDTyfUQnGF+23JR456U8bRvRoFAREUJGgIIRF0VefPv560hc+9to8p0KU2LuPU9Ip9pnakx7oEHvJJr1vZO0drI66FQNe7JAJ9xoU98F2nz0eLs89ONfSxnqcEaeIpuhkGNQGBGCDqCDzBrz+qO27dNzwRAG6pJSQcfaKkrIkn11GMHTnzqlv7aPILYRDik7Q8A78Lxf8NNfAiqFjRY0HJVGAPIUq703pDqV5xRu/k0mIYvi5P8AhrOo77sjpJU5aENi7fSaNWBGo1HceoNF7yyt7lOCeJXHRuTL91hqPwpOk3KNrxlUnYMnFFNBlzHIB6kyD142OmRqM9eVNOy43ESdoOFyoLL3HGoqLFCYdDIIxyIsbWums4l2b68LTxzwvjDA8eHRyND3505U4LShv6wMtmOva/DKU3rRcxZFJgxyAYibxLjakR7jF8S1PajSkXeP/rKPzh/ianpeVF35U+0H6CJWxF/6XujzwD8SmaZt4JCttM681QkeYGhpQt5THtaRz6ryNFnuJUED24roFtKOoBHUVN3DKfYQfqIubpOT2g4zKisOGQ9eJFYg/dJxWr5QLMyQRKuS5lAUd5IamhYo0XhjjSNefCowNeegqpZW/wA42lZQjUJIbh/BYRp/mIFFZ33ZEActmVd3L3tbeJ+9BnzGh+IorQPZsHze7vbXl2U7Fc6ehIeJcDu/nRpzWVybXIlW4M17vWXzjasPVLaN5m8Gb0I/bnJx4UE3I/qo6jtHwe/0jrTn8lFvxreXZH62Xs0P2IRjl94nzpM3I/q2e+Rz/mPTpTly7aAJowwuJN+Yw1rg9ZEHvP8AKt254/Q4fu/mcV430P6MP72P+L4V73P/AKpD90/xNS3/AKR95X/wgb5TB9HB/eHT2CnGI6ClP5QrRpUgRNSWcgd/CnEcewGj2xLsSQxsDoUB+Az8aHH4Sn7wP5RPW0ba1c5mi4mK8OeJ1yuc4IRgCM661W2tdxvbTRjReyYd/JdOflW/bO7XzrsmTs+0ibiVZBlHGmUfwOBXjefYsb27ZsLOy4UZnMZWSRioJAQhAETPM54tMaVetVZQS3TykgAjrFfdDafAggkAVgA6jPrI44gR7/jTnbXSMOF0WRTzVgCPcaRNibsNcW8dz2ZnKHhMKtws0SgKOAj1XBBPXPd0pg2FayK0o4ZhEGAiM68EmCMlXHUry4utZ6mtDl1PQ/zO3Q7DCkTbIqbKlN9aKOFh2csR1ARyMmM81IIHPI9mlV90D+ioemWx4jibB8Kt7xSD5rPn+zb8Ko7lD9Dj9v8AEaqXZ6MNzgywRVu8PpDNxtTssZOOM8I8SeQ+FbUbjGtLnygNi100+kX8/dRbYtxxwxv9ZQfeNawNeKw4mofxlYDutomNxYsAW+eRz9pjBlBVgOPp6GQBjA56daaAuRSnv8OCS2n+q2D7CG5++mqznBAI1H862vYuiN7TKlQrMsVt353ef9YZOIOXU/7PgfhTly4hjT40c3iUG0mB0+jPw1HxosRGCWWNEdvXYAAtjlxHrQXeBi0XZL68zLCo7zIwX2aZ1qu/vbQVGOktt7us5PrBu4P9V1+u3t5Vb32/qcmuPVx+8K17oW4SKRRyWZwPYQOXTlW/fBc2rrnGSg97r7vOrt/cfMoP0PiZ3Rb9Eh0x6P5nWid32BC9tHx8JyvpMhBxjIKEGgu63oRGFtGhd42HXKseY6c6MbS2Ot1C0LHh4uTc8EcjWVnhtOTjmaJ4qxj0mm1uIY1EcS8CDkMk4zrzbJqpuVcTJFMsVvcSqJ3w8cTOOmh4dAfDxot/QwW2ET7P2dHIAFNyOFsryLpGUz2n3jjOuvKvHyXTzRRXENuqonzluKaT0iAqgKscedX7yxA1Gh5BoJQobe+R5xK1nYDw4l7+kLv/ALHef/bvWzYdtcSbWtJ2tbhESORHaSJkVeJTg5PMnlg6UwXFnMw9DaVyr/ajgZPIqIhp7axuvvhKbprG9VFnClopU0SdRz4VPqsBzGehrTTLpi+azzF33gcwlvp+pT+8/wCFqTqcd9B9Cn3/APhak6uf2l+ufidfQ/oj5kqVKlc6OyVKlSiElSpUohLOzr4wyLIOh1HeDzFO21NmQX9q0Ug44pV9o7iO5gfwpAo1u7t7sTwOT2Z/ynv8u+unoNUKm2N0P8GIazT94Ny9RFiyuZ9mzraXbFSD+jXA0EqjQAnkHGQCp55wc9Te3d3IL/6VWW1vDzblFMeQ4+qtjTPP72Bhz2zsO3vYeynRZY21HhkaMjDVT4iufXW7N/s/PBxX9sOWNLhB3FeUo8tfAV6QH/c4BH+or7Y2RdWf9ZgeNRzf1o+79Yvo+w4PhVWzuIpGZXfgBUFJAQVQ5YkyLxKWQgYLKcpoca08bG+UBW9CObhYaGJ/RYd4KSA+4Crs0lu5zJaWbnqWt0JPtyK2NjkYmIrrVszmK7SGEHNiB6PNuWvojUn2Uw2G5VxMVafitYjrlh9K3d2cR19rgDzpvh2ksWkMcUP91GkX8C5/zeyhe0dvorek+XY6L6zsT3AAsxPgKlrHbrxIWtAcgZl0JHDGIYlEcanIGcszcuOViAWkPfqB0xQspLdy/N7cZfTjc+rCp/afvbHqpzPkKJWO611dYL5tYTzLY7Zh3Imojz3vqPq09bJ2PFbR9nCgRc5ONSxPNmJ1Zj1JJNZE+QmwHmYp7x/JtG+z1gtfRmgbtYnY6tJpxmRvt416DC9BXP4N4eyYxXKmCZdGjk9Eg9650YHmCDXc7m5WNS7nCjmf+eZqjHLbXYGVik+y6qSPYwPwpS5K3IUnmabCy5xxOUW20zcP2dupmf6seGx9454UHixAontj5NrlbaN41Se4MyzXCBwuVQHs4oiwwQpJJzjiOtdSihSJcKqRqOgAUfDAoXeb1wowUEv3ldQPaefsrPZVQPEesmupmPgGZyob3NA5SYPbv9WVTGf82h9hrJ3mRyArB2bkqHjY/dVck+wV11Ly3uFxmOQfVcA/5WFb7XZ0UWezijj7+BFX38IFVGlrflTxKNXtOCMTi29e6zx2ovbodm/bxJFGSMohbidnxoHbHLoBrryh3tgB/Wx/vr/Ou2uUYYPAR44P4147CL6sfuWtH06MAM9IFcz5s23tOOS+SQOhQGLLAjAwzE5PhTT/APFsHLtY/wB5f512rsIvqx+5anYRfVj9y1DaZWABPSBXM41uru6m04tqqjLx9tHJDIDkK6q/CfI6qfPwqpFtt7duxu1NvMvrK+gb7SE6Mp8DXc4+BfV4B5YH4VpmhhnyrrFLwnBDBXwfIg4q70oyhSZJGROPwbY7ZxHADM5/Zj9M+3GijxYgeNdA3H3RNtx3E+DcyjhIB4hGgOVjU9e9j1PgKY44ooVwojiXuACD4YFBNob3KGVYtRxDibpjOoXv86y/B0viY8zSqhnOEESflOgFttKC6OFSeExOxOBxxnIyfIgeyl+73vhEblZELBTwgMCScaAYPfXdJOBufA3ng/jXjsYvqx+5a0soV23EzMrmC9y9jfNLC3h/aWMFvvv6b/Fj7q4pu1t+KGDhaRA3aOSCwB1Y9Ca+hO1XvHvFauwi+rF7lq9ta2DBMCMzgW8m8EUsAVZELdomgYE6NryNZ3d3ihitolMiBgDkFhkZYnXWu+dhF9WP3LWOwi+rF7lrL6Zdu3MjbxicY2dtiKfaOzgro+LjJAYH9k88dK2bd3dm2VNIQrPZOxdHUEiHiOqSAeqO48vjXZVjjByBGD3gKKz86QsU4lJx6uRnB8OtXFKBNhMnbxjE4pHvZDjPaR/vr/OiUG7V3tGNuAdlCysOOTKcZx6KoMcXCTjL4xjOM11NNjwI3GIYVb6wjQH34qtebzQxsFLcR6ldQPM9fZWPc1Unc5kpUWPhGZxqOO52ZGsdxBJCqadoBxxMSSciRcgZ7jit0m+UbjLSof8AEv8AOu1W1/FKPRdWz0zr7Qda8Lsa3VuMQQq31uzQH34qG0dVh3AxwaqxPCROVbH3Xl2iV4lZLTOZHIK9oF1CRA6sGPNsYxyJNKm7+24ooFUyIDxNpxDTLHGhOlfRfajvHvFaewi+rH7lrQ6VCmwGUGofduInz1vDtiKeJEV0YmVdAwOmvcazu/t+KO2iUyICF1BYZGp8a+hBBF9WP3LU+bxfVj9y1X6RNmzPnmT9S27dicEnvILyazgLI6vcorKGGeFsg+XOrF3YzbLfsLkHswSIZ8fRyLzAJ/ZcDof9T3RYowcgRg94C16dEkBBCuvUHDD2jUVYaVNnd5lTqH375wxd4o2wFZWJ5BTxE+Srkn2CnXcvcmRp0urtCnZkNBESM8RGskgHqkclXmOZwdKdore3t/VWGHOnoqqE58gCatdsv1l94qKtNXW2c8ybL3sGMcT552ZtqOIzh3RWNxISCwHNu4nQV53g29FLbOgkQkldAwJ9YZxX0F2MX1YvctTsYvqxe5ag6VC+/PvJGpYLtxOY7+7nTRXHz+1RpY5EUTxIMuCq6SKB6wwBnH56LVvvVER+sTyJAPtB1Fd2iu0YkK6kg4IBGR7K0T7Ity3G8MJbnxNGmfeRVrdNXb4sytd71+HE4vc3dxNbzTW6F0iQu0hzwAAZOCfXPgufHApq3UhSO0hVOqByeZZnHExJ6kk07XbQXkU1qGDBoyjY5AMCvo9+NDp4VynY+0pLJ/mV36EsfooT6sqDRGjJ0Ogxjnp35A5+q0w7od1yM8y5tZm8fEd6X96T9NYOvrpeRgEaHDZDAHoCBr5VYud4EVSzEKB1bQe81e3S2FJcXCXsylIogfm6MCGZmGDKynVRw6KDrrnTSlNDp3Nob0kWMAI17zRA20ngAR7CKQKeN7brhtyvVyF9g1P4fGketO1CO+AHpOj2eD3Rz6yVKlSuXOhJUqVKISVKlSiElSpUohCmx94Hg09dPqk8vunp+FOOztsRTD0G16qdGHs6+yudVAaf0+usp8PURO/Rpbz0M6FtTd62uf18EMvTLorH2EjI9hoK3yY2H7McsfhHPMo9gD4FCLbeKeMaOWHc3pfjr8aYdl7wySD0lT2A/wA669PaFVhxggzmWaKysZ6iaIfk3slOSkr/AH55mHuMmDRrZ2xYIP1MMUXTKIqk+ZAyfaaj3pAzgfH+dL+096pUPCoQeOCT8Tit7dVXUMtMq9O9hwsbaD7S3nii0X6Ru5ToPM/yzSfd7Ull9d2Yd3Ie4aVVrl3dqE8VjHuZ0KuzwOXOftLe0dqyTtlzp0Uch5D86qVKlchmLHLHJnTVQowJCxPPWpUqVWTMV64j3msVKITGKmKzUohMYqYrNSiExisipUohITnnrUqVKITGKmKzUohMYqYrNSiExipis1KITGKlZqUQmSx7zWKlSiElZLHvrFSiExipis1KITGKmKzUohMYrIOOWlSpRCQmsVmpRCYqVmpRCSoWJ561KlEJvsb1onDrzHxHUHwNOSm1v4+GSOOXHNJFVivlkfEUjVAccqd0usbT8dR6RXUaZbuehj3Y7oWULBorWBGGoIjXI8iRkeyiF7fJEvE7YHxPkOprnw2tMBjtZMfeP86rSSFjkkk95Ofxp9+1RjwLzEl7OOfE3Eu7Z2sZ5OI6KNFXuH8zVGpUriu5dizdTOqqhAFHSSpUqVWWkqVKlE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6" name="Flowchart: Process 5"/>
          <p:cNvSpPr/>
          <p:nvPr/>
        </p:nvSpPr>
        <p:spPr>
          <a:xfrm>
            <a:off x="827584" y="2996952"/>
            <a:ext cx="7056263" cy="1944216"/>
          </a:xfrm>
          <a:prstGeom prst="flowChartProces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1331913" y="2924175"/>
            <a:ext cx="61928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5392"/>
              </a:buClr>
              <a:buSzPct val="105000"/>
              <a:defRPr/>
            </a:pPr>
            <a:endParaRPr lang="hr-HR" sz="3600" i="1" dirty="0">
              <a:solidFill>
                <a:srgbClr val="FF0000"/>
              </a:solidFill>
              <a:latin typeface="+mn-lt"/>
            </a:endParaRPr>
          </a:p>
          <a:p>
            <a:pPr>
              <a:buClr>
                <a:srgbClr val="005392"/>
              </a:buClr>
              <a:buSzPct val="105000"/>
              <a:buFont typeface="Wingdings" pitchFamily="2" charset="2"/>
              <a:buChar char="ü"/>
              <a:defRPr/>
            </a:pPr>
            <a:r>
              <a:rPr lang="hr-HR" sz="3600" i="1" dirty="0">
                <a:solidFill>
                  <a:srgbClr val="005392"/>
                </a:solidFill>
                <a:latin typeface="+mn-lt"/>
              </a:rPr>
              <a:t>6 različitih </a:t>
            </a:r>
            <a:r>
              <a:rPr lang="en-US" sz="3600" i="1" dirty="0" err="1">
                <a:solidFill>
                  <a:srgbClr val="005392"/>
                </a:solidFill>
                <a:latin typeface="+mn-lt"/>
              </a:rPr>
              <a:t>obrazovnih</a:t>
            </a:r>
            <a:r>
              <a:rPr lang="en-US" sz="3600" i="1" dirty="0">
                <a:solidFill>
                  <a:srgbClr val="005392"/>
                </a:solidFill>
                <a:latin typeface="+mn-lt"/>
              </a:rPr>
              <a:t> </a:t>
            </a:r>
            <a:r>
              <a:rPr lang="en-US" sz="3600" i="1" dirty="0" err="1">
                <a:solidFill>
                  <a:srgbClr val="005392"/>
                </a:solidFill>
                <a:latin typeface="+mn-lt"/>
              </a:rPr>
              <a:t>programa</a:t>
            </a:r>
            <a:endParaRPr lang="hr-HR" sz="3600" i="1" dirty="0">
              <a:solidFill>
                <a:srgbClr val="00539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5084763"/>
            <a:ext cx="813593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2400" dirty="0">
                <a:solidFill>
                  <a:srgbClr val="FF0000"/>
                </a:solidFill>
                <a:latin typeface="+mj-lt"/>
              </a:rPr>
              <a:t>VAŽNO: pratiti i mrežne stranice srednjih škola koje </a:t>
            </a:r>
            <a:r>
              <a:rPr lang="hr-HR" sz="2400" dirty="0" smtClean="0">
                <a:solidFill>
                  <a:srgbClr val="FF0000"/>
                </a:solidFill>
                <a:latin typeface="+mj-lt"/>
              </a:rPr>
              <a:t>učenik </a:t>
            </a:r>
            <a:r>
              <a:rPr lang="hr-HR" sz="2400" dirty="0">
                <a:solidFill>
                  <a:srgbClr val="FF0000"/>
                </a:solidFill>
                <a:latin typeface="+mj-lt"/>
              </a:rPr>
              <a:t>želi upisati jer se tamo mogu pronaći važne informacije koje se odnose samo na tu srednju školu</a:t>
            </a:r>
            <a:r>
              <a:rPr lang="hr-HR" sz="2400" dirty="0">
                <a:latin typeface="+mj-lt"/>
              </a:rPr>
              <a:t/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/>
            </a:r>
            <a:br>
              <a:rPr lang="hr-HR" sz="2400" dirty="0">
                <a:latin typeface="+mj-lt"/>
              </a:rPr>
            </a:br>
            <a:endParaRPr lang="hr-HR" sz="2400" dirty="0">
              <a:latin typeface="+mj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250825" y="1989138"/>
            <a:ext cx="7561535" cy="37306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hr-HR" sz="4800" b="1" dirty="0">
                <a:solidFill>
                  <a:srgbClr val="0070C0"/>
                </a:solidFill>
                <a:hlinkClick r:id="rId2"/>
              </a:rPr>
              <a:t>PRAVILNIK O ELEMENTIMA I KRITERIJIMA ZA IZBOR KANDIDATA ZA UPIS U I. RAZRED SREDNJE ŠKOLE</a:t>
            </a:r>
            <a:endParaRPr lang="hr-HR" sz="4800" b="1" dirty="0">
              <a:solidFill>
                <a:srgbClr val="0070C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hr-HR" sz="4800" b="1" dirty="0">
              <a:solidFill>
                <a:srgbClr val="005392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hr-HR" sz="4800" b="1" dirty="0">
              <a:solidFill>
                <a:srgbClr val="005392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hr-HR" sz="4800" b="1" dirty="0">
              <a:solidFill>
                <a:srgbClr val="005392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hr-HR" sz="4800" b="1" dirty="0">
              <a:solidFill>
                <a:srgbClr val="005392"/>
              </a:solidFill>
            </a:endParaRPr>
          </a:p>
          <a:p>
            <a:endParaRPr lang="hr-HR" dirty="0"/>
          </a:p>
        </p:txBody>
      </p:sp>
      <p:sp>
        <p:nvSpPr>
          <p:cNvPr id="6" name="Action Button: Information 5">
            <a:hlinkClick r:id="" action="ppaction://noaction" highlightClick="1"/>
          </p:cNvPr>
          <p:cNvSpPr/>
          <p:nvPr/>
        </p:nvSpPr>
        <p:spPr>
          <a:xfrm>
            <a:off x="755650" y="260350"/>
            <a:ext cx="863600" cy="7921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hr-HR"/>
          </a:p>
        </p:txBody>
      </p:sp>
      <p:pic>
        <p:nvPicPr>
          <p:cNvPr id="36866" name="Picture 2" descr="Cartoon click sign ⬇ Vector Image by © lineartestpilot | Vector Stock  101933842"/>
          <p:cNvPicPr>
            <a:picLocks noChangeAspect="1" noChangeArrowheads="1"/>
          </p:cNvPicPr>
          <p:nvPr/>
        </p:nvPicPr>
        <p:blipFill>
          <a:blip r:embed="rId3" cstate="print"/>
          <a:srcRect t="11901"/>
          <a:stretch>
            <a:fillRect/>
          </a:stretch>
        </p:blipFill>
        <p:spPr bwMode="auto">
          <a:xfrm>
            <a:off x="3419872" y="836712"/>
            <a:ext cx="1440160" cy="126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05725" cy="12811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VREDNOVANJA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22463"/>
            <a:ext cx="8048625" cy="4537075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800" dirty="0">
                <a:solidFill>
                  <a:schemeClr val="tx1"/>
                </a:solidFill>
              </a:rPr>
              <a:t>Za upis u I. razred srednje škole prijavljenom učeniku vrednuju se i boduju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hr-HR" sz="2800" dirty="0">
              <a:solidFill>
                <a:srgbClr val="0066CC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2800" b="1" dirty="0">
                <a:solidFill>
                  <a:srgbClr val="0066CC"/>
                </a:solidFill>
              </a:rPr>
              <a:t>1. ZAJEDNIČKI ELEMENT 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pl-PL" sz="2800" b="1" dirty="0"/>
          </a:p>
          <a:p>
            <a:pPr marL="914400" lvl="2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2800" b="1" dirty="0">
                <a:solidFill>
                  <a:srgbClr val="FF0000"/>
                </a:solidFill>
              </a:rPr>
              <a:t>2. </a:t>
            </a:r>
            <a:r>
              <a:rPr lang="pl-PL" sz="2800" b="1" dirty="0" smtClean="0">
                <a:solidFill>
                  <a:srgbClr val="FF0000"/>
                </a:solidFill>
              </a:rPr>
              <a:t>DODATNI </a:t>
            </a:r>
            <a:r>
              <a:rPr lang="pl-PL" sz="2800" b="1" dirty="0">
                <a:solidFill>
                  <a:srgbClr val="FF0000"/>
                </a:solidFill>
              </a:rPr>
              <a:t>ELEMENT 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pl-PL" sz="2800" b="1" dirty="0"/>
          </a:p>
          <a:p>
            <a:pPr marL="1828800" lvl="4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l-PL" sz="2800" b="1" dirty="0">
                <a:solidFill>
                  <a:srgbClr val="00CC00"/>
                </a:solidFill>
              </a:rPr>
              <a:t>3. POSEBAN ELEMENT</a:t>
            </a:r>
            <a:r>
              <a:rPr lang="pl-PL" sz="2200" b="1" dirty="0">
                <a:solidFill>
                  <a:srgbClr val="00FF00"/>
                </a:solidFill>
              </a:rPr>
              <a:t/>
            </a:r>
            <a:br>
              <a:rPr lang="pl-PL" sz="2200" b="1" dirty="0">
                <a:solidFill>
                  <a:srgbClr val="00FF00"/>
                </a:solidFill>
              </a:rPr>
            </a:br>
            <a:r>
              <a:rPr lang="pl-PL" dirty="0">
                <a:solidFill>
                  <a:srgbClr val="00FF00"/>
                </a:solidFill>
              </a:rPr>
              <a:t/>
            </a:r>
            <a:br>
              <a:rPr lang="pl-PL" dirty="0">
                <a:solidFill>
                  <a:srgbClr val="00FF00"/>
                </a:solidFill>
              </a:rPr>
            </a:br>
            <a:endParaRPr lang="hr-HR" dirty="0">
              <a:solidFill>
                <a:srgbClr val="00FF00"/>
              </a:solidFill>
            </a:endParaRP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763" y="3319463"/>
            <a:ext cx="23431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5064</TotalTime>
  <Words>2292</Words>
  <Application>Microsoft Office PowerPoint</Application>
  <PresentationFormat>On-screen Show (4:3)</PresentationFormat>
  <Paragraphs>344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Theme7</vt:lpstr>
      <vt:lpstr> Upis učenika u srednje škole </vt:lpstr>
      <vt:lpstr>U  I.  razred  srednje  škole  učenici  se  upisuju  u  skladu  s ...</vt:lpstr>
      <vt:lpstr>Prijave i upisi u srednje škole</vt:lpstr>
      <vt:lpstr>Slide 4</vt:lpstr>
      <vt:lpstr>Slide 5</vt:lpstr>
      <vt:lpstr>Slide 6</vt:lpstr>
      <vt:lpstr>Slide 7</vt:lpstr>
      <vt:lpstr>Slide 8</vt:lpstr>
      <vt:lpstr>ELEMENTI VREDNOVANJA </vt:lpstr>
      <vt:lpstr>NAČINI BODOVANJA</vt:lpstr>
      <vt:lpstr>ZAJEDNIČKI ELEMENT   Primjer: zajednički element - strukovne škole  i obrazovanje za vezane obrte (trajanje 3 godine)  Moguće je steći najviše 50 bodova.</vt:lpstr>
      <vt:lpstr>ZAJEDNIČKI ELEMENT Primjer: zajednički element - gimnazije i strukovne škole (trajanje 4 godine)  Novi element – tri nastavna predmeta  - dva propisana popisom predmeta posebno važnih za upis (dio pravilnika o elementima i kriterijima za izbor kandidata za upis u 1. razred srednje škole)  - jedan samostalno određuje srednja škola Moguće je steći najviše 80 bodova.</vt:lpstr>
      <vt:lpstr>   </vt:lpstr>
      <vt:lpstr>Upis u programe likovne  umjetnosti i dizajna </vt:lpstr>
      <vt:lpstr>Upis u programe  glazbene umjetnosti </vt:lpstr>
      <vt:lpstr>Upis u programe plesne umjetnosti </vt:lpstr>
      <vt:lpstr>Upis u razredne odjele za sportaše </vt:lpstr>
      <vt:lpstr>Slide 18</vt:lpstr>
      <vt:lpstr>  VREDNOVANJE REZULTATA KANDIDATA POSTIGNUTIH NA SPORTSKIM NATJECANJIMA  PRIMJER – NATJECANJA U SPORTU (5. do 8. razreda)       Pravo na dodatne bodove ostvaruju na temelju službene evidencije o rezultatima održanih natjecanja školskih sportskih društava koju vodi Hrvatski školski športski savez (HŠŠS)  </vt:lpstr>
      <vt:lpstr>    PRIMJER – NATJECANJA IZ ZNANJA </vt:lpstr>
      <vt:lpstr>Primjer: vrednovanje rezultata s natjecanja iz znanja (Katalog natjecanja i smotri učenika i učenica osnovnih i srednjih škola RH </vt:lpstr>
      <vt:lpstr>Slide 22</vt:lpstr>
      <vt:lpstr>Slide 23</vt:lpstr>
      <vt:lpstr>Vrednovanje uspjeha učenika koji žive u otežanim uvjetima obrazovanja (nepovoljnim ekonomskim, socijalnim te odgojnim čimbenicima) </vt:lpstr>
      <vt:lpstr>: </vt:lpstr>
      <vt:lpstr>Vrednovanje uspjeha kandidata sa zdravstvenim teškoćama</vt:lpstr>
      <vt:lpstr>Vrednovanje uspjeha kandidata pripadnika Romske nacionalne manjine i kandidata bez roditeljske skrbi</vt:lpstr>
      <vt:lpstr>Vrednovanje uspjeha učenika s teškoćama u razvoju, odnosno težim zdravstvenim teškoćama  </vt:lpstr>
      <vt:lpstr>Slide 29</vt:lpstr>
      <vt:lpstr>Slide 30</vt:lpstr>
      <vt:lpstr>Slide 31</vt:lpstr>
      <vt:lpstr> Zdravstvena sposobnost kandidata  </vt:lpstr>
      <vt:lpstr>Vrednovanje uspjeha kandidata za upis u programe obrazovanja za vezane obrte  </vt:lpstr>
      <vt:lpstr>Prijava programa obrazovanja</vt:lpstr>
      <vt:lpstr>Slide 35</vt:lpstr>
      <vt:lpstr>Važne upute i datumi  </vt:lpstr>
      <vt:lpstr>Što je važno za upis? </vt:lpstr>
      <vt:lpstr>Slide 38</vt:lpstr>
      <vt:lpstr>INFORMACIJE</vt:lpstr>
      <vt:lpstr>INFORMACIJE</vt:lpstr>
      <vt:lpstr>INFORMACIJE</vt:lpstr>
      <vt:lpstr>                  SRETNO!</vt:lpstr>
    </vt:vector>
  </TitlesOfParts>
  <Company>MZOŠ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prava djece u školi</dc:title>
  <dc:creator>ll</dc:creator>
  <cp:lastModifiedBy>andre4</cp:lastModifiedBy>
  <cp:revision>369</cp:revision>
  <dcterms:created xsi:type="dcterms:W3CDTF">2009-01-04T21:04:19Z</dcterms:created>
  <dcterms:modified xsi:type="dcterms:W3CDTF">2023-06-05T20:18:02Z</dcterms:modified>
</cp:coreProperties>
</file>